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1"/>
  </p:notesMasterIdLst>
  <p:sldIdLst>
    <p:sldId id="256" r:id="rId2"/>
    <p:sldId id="257" r:id="rId3"/>
    <p:sldId id="259" r:id="rId4"/>
    <p:sldId id="258" r:id="rId5"/>
    <p:sldId id="265" r:id="rId6"/>
    <p:sldId id="261" r:id="rId7"/>
    <p:sldId id="264" r:id="rId8"/>
    <p:sldId id="260" r:id="rId9"/>
    <p:sldId id="266" r:id="rId10"/>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24" autoAdjust="0"/>
    <p:restoredTop sz="94660"/>
  </p:normalViewPr>
  <p:slideViewPr>
    <p:cSldViewPr>
      <p:cViewPr>
        <p:scale>
          <a:sx n="53" d="100"/>
          <a:sy n="53" d="100"/>
        </p:scale>
        <p:origin x="-1008" y="19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BDD351-1264-4FAB-90C9-375EAA537DBB}" type="datetimeFigureOut">
              <a:rPr lang="tr-TR" smtClean="0"/>
              <a:pPr/>
              <a:t>04.05.2011</a:t>
            </a:fld>
            <a:endParaRPr lang="tr-TR"/>
          </a:p>
        </p:txBody>
      </p:sp>
      <p:sp>
        <p:nvSpPr>
          <p:cNvPr id="4" name="Slayt Görüntüsü Yer Tutucus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2F313E-CDD8-4AFC-9F2A-565FAA72C491}" type="slidenum">
              <a:rPr lang="tr-TR" smtClean="0"/>
              <a:pPr/>
              <a:t>‹#›</a:t>
            </a:fld>
            <a:endParaRPr lang="tr-TR"/>
          </a:p>
        </p:txBody>
      </p:sp>
    </p:spTree>
    <p:extLst>
      <p:ext uri="{BB962C8B-B14F-4D97-AF65-F5344CB8AC3E}">
        <p14:creationId xmlns:p14="http://schemas.microsoft.com/office/powerpoint/2010/main" xmlns="" val="1993011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912F313E-CDD8-4AFC-9F2A-565FAA72C491}" type="slidenum">
              <a:rPr lang="tr-TR" smtClean="0"/>
              <a:pPr/>
              <a:t>1</a:t>
            </a:fld>
            <a:endParaRPr lang="tr-TR"/>
          </a:p>
        </p:txBody>
      </p:sp>
    </p:spTree>
    <p:extLst>
      <p:ext uri="{BB962C8B-B14F-4D97-AF65-F5344CB8AC3E}">
        <p14:creationId xmlns:p14="http://schemas.microsoft.com/office/powerpoint/2010/main" xmlns="" val="702680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912F313E-CDD8-4AFC-9F2A-565FAA72C491}" type="slidenum">
              <a:rPr lang="tr-TR" smtClean="0"/>
              <a:pPr/>
              <a:t>2</a:t>
            </a:fld>
            <a:endParaRPr lang="tr-TR"/>
          </a:p>
        </p:txBody>
      </p:sp>
    </p:spTree>
    <p:extLst>
      <p:ext uri="{BB962C8B-B14F-4D97-AF65-F5344CB8AC3E}">
        <p14:creationId xmlns:p14="http://schemas.microsoft.com/office/powerpoint/2010/main" xmlns="" val="41907308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912F313E-CDD8-4AFC-9F2A-565FAA72C491}" type="slidenum">
              <a:rPr lang="tr-TR" smtClean="0"/>
              <a:pPr/>
              <a:t>3</a:t>
            </a:fld>
            <a:endParaRPr lang="tr-TR"/>
          </a:p>
        </p:txBody>
      </p:sp>
    </p:spTree>
    <p:extLst>
      <p:ext uri="{BB962C8B-B14F-4D97-AF65-F5344CB8AC3E}">
        <p14:creationId xmlns:p14="http://schemas.microsoft.com/office/powerpoint/2010/main" xmlns="" val="306718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912F313E-CDD8-4AFC-9F2A-565FAA72C491}" type="slidenum">
              <a:rPr lang="tr-TR" smtClean="0"/>
              <a:pPr/>
              <a:t>4</a:t>
            </a:fld>
            <a:endParaRPr lang="tr-TR"/>
          </a:p>
        </p:txBody>
      </p:sp>
    </p:spTree>
    <p:extLst>
      <p:ext uri="{BB962C8B-B14F-4D97-AF65-F5344CB8AC3E}">
        <p14:creationId xmlns:p14="http://schemas.microsoft.com/office/powerpoint/2010/main" xmlns="" val="9859525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912F313E-CDD8-4AFC-9F2A-565FAA72C491}" type="slidenum">
              <a:rPr lang="tr-TR" smtClean="0"/>
              <a:pPr/>
              <a:t>5</a:t>
            </a:fld>
            <a:endParaRPr lang="tr-TR"/>
          </a:p>
        </p:txBody>
      </p:sp>
    </p:spTree>
    <p:extLst>
      <p:ext uri="{BB962C8B-B14F-4D97-AF65-F5344CB8AC3E}">
        <p14:creationId xmlns:p14="http://schemas.microsoft.com/office/powerpoint/2010/main" xmlns="" val="3802309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912F313E-CDD8-4AFC-9F2A-565FAA72C491}" type="slidenum">
              <a:rPr lang="tr-TR" smtClean="0"/>
              <a:pPr/>
              <a:t>6</a:t>
            </a:fld>
            <a:endParaRPr lang="tr-TR"/>
          </a:p>
        </p:txBody>
      </p:sp>
    </p:spTree>
    <p:extLst>
      <p:ext uri="{BB962C8B-B14F-4D97-AF65-F5344CB8AC3E}">
        <p14:creationId xmlns:p14="http://schemas.microsoft.com/office/powerpoint/2010/main" xmlns="" val="1336524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912F313E-CDD8-4AFC-9F2A-565FAA72C491}" type="slidenum">
              <a:rPr lang="tr-TR" smtClean="0"/>
              <a:pPr/>
              <a:t>7</a:t>
            </a:fld>
            <a:endParaRPr lang="tr-TR"/>
          </a:p>
        </p:txBody>
      </p:sp>
    </p:spTree>
    <p:extLst>
      <p:ext uri="{BB962C8B-B14F-4D97-AF65-F5344CB8AC3E}">
        <p14:creationId xmlns:p14="http://schemas.microsoft.com/office/powerpoint/2010/main" xmlns="" val="33279955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912F313E-CDD8-4AFC-9F2A-565FAA72C491}" type="slidenum">
              <a:rPr lang="tr-TR" smtClean="0"/>
              <a:pPr/>
              <a:t>8</a:t>
            </a:fld>
            <a:endParaRPr lang="tr-TR"/>
          </a:p>
        </p:txBody>
      </p:sp>
    </p:spTree>
    <p:extLst>
      <p:ext uri="{BB962C8B-B14F-4D97-AF65-F5344CB8AC3E}">
        <p14:creationId xmlns:p14="http://schemas.microsoft.com/office/powerpoint/2010/main" xmlns="" val="42600679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912F313E-CDD8-4AFC-9F2A-565FAA72C491}" type="slidenum">
              <a:rPr lang="tr-TR" smtClean="0"/>
              <a:pPr/>
              <a:t>9</a:t>
            </a:fld>
            <a:endParaRPr lang="tr-TR"/>
          </a:p>
        </p:txBody>
      </p:sp>
    </p:spTree>
    <p:extLst>
      <p:ext uri="{BB962C8B-B14F-4D97-AF65-F5344CB8AC3E}">
        <p14:creationId xmlns:p14="http://schemas.microsoft.com/office/powerpoint/2010/main" xmlns="" val="12263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bg>
      <p:bgRef idx="1002">
        <a:schemeClr val="bg2"/>
      </p:bgRef>
    </p:bg>
    <p:spTree>
      <p:nvGrpSpPr>
        <p:cNvPr id="1" name=""/>
        <p:cNvGrpSpPr/>
        <p:nvPr/>
      </p:nvGrpSpPr>
      <p:grpSpPr>
        <a:xfrm>
          <a:off x="0" y="0"/>
          <a:ext cx="0" cy="0"/>
          <a:chOff x="0" y="0"/>
          <a:chExt cx="0" cy="0"/>
        </a:xfrm>
      </p:grpSpPr>
      <p:sp>
        <p:nvSpPr>
          <p:cNvPr id="9" name="8 Başlık"/>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17" name="16 Alt Başlık"/>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30" name="29 Veri Yer Tutucusu"/>
          <p:cNvSpPr>
            <a:spLocks noGrp="1"/>
          </p:cNvSpPr>
          <p:nvPr>
            <p:ph type="dt" sz="half" idx="10"/>
          </p:nvPr>
        </p:nvSpPr>
        <p:spPr/>
        <p:txBody>
          <a:bodyPr/>
          <a:lstStyle/>
          <a:p>
            <a:fld id="{8D0068DB-00B6-4926-B61D-223E7C36038F}" type="datetime1">
              <a:rPr lang="tr-TR" smtClean="0"/>
              <a:t>04.05.2011</a:t>
            </a:fld>
            <a:endParaRPr lang="tr-TR"/>
          </a:p>
        </p:txBody>
      </p:sp>
      <p:sp>
        <p:nvSpPr>
          <p:cNvPr id="19" name="18 Altbilgi Yer Tutucusu"/>
          <p:cNvSpPr>
            <a:spLocks noGrp="1"/>
          </p:cNvSpPr>
          <p:nvPr>
            <p:ph type="ftr" sz="quarter" idx="11"/>
          </p:nvPr>
        </p:nvSpPr>
        <p:spPr/>
        <p:txBody>
          <a:bodyPr/>
          <a:lstStyle/>
          <a:p>
            <a:r>
              <a:rPr lang="tr-TR" smtClean="0"/>
              <a:t>Copyright By </a:t>
            </a:r>
            <a:r>
              <a:rPr lang="az-Cyrl-AZ" smtClean="0"/>
              <a:t>нѕ</a:t>
            </a:r>
            <a:r>
              <a:rPr lang="el-GR" smtClean="0"/>
              <a:t>η </a:t>
            </a:r>
            <a:r>
              <a:rPr lang="az-Cyrl-AZ" smtClean="0"/>
              <a:t>уℓм2</a:t>
            </a:r>
            <a:endParaRPr lang="tr-TR"/>
          </a:p>
        </p:txBody>
      </p:sp>
      <p:sp>
        <p:nvSpPr>
          <p:cNvPr id="27" name="26 Slayt Numarası Yer Tutucusu"/>
          <p:cNvSpPr>
            <a:spLocks noGrp="1"/>
          </p:cNvSpPr>
          <p:nvPr>
            <p:ph type="sldNum" sz="quarter" idx="12"/>
          </p:nvPr>
        </p:nvSpPr>
        <p:spPr/>
        <p:txBody>
          <a:bodyPr/>
          <a:lstStyle/>
          <a:p>
            <a:fld id="{D093F520-FFD7-4442-A60C-DA72FC9C3952}"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C4A9189E-C0C1-4DCF-9E1B-0CEBCD951914}" type="datetime1">
              <a:rPr lang="tr-TR" smtClean="0"/>
              <a:t>04.05.2011</a:t>
            </a:fld>
            <a:endParaRPr lang="tr-TR"/>
          </a:p>
        </p:txBody>
      </p:sp>
      <p:sp>
        <p:nvSpPr>
          <p:cNvPr id="5" name="4 Altbilgi Yer Tutucusu"/>
          <p:cNvSpPr>
            <a:spLocks noGrp="1"/>
          </p:cNvSpPr>
          <p:nvPr>
            <p:ph type="ftr" sz="quarter" idx="11"/>
          </p:nvPr>
        </p:nvSpPr>
        <p:spPr/>
        <p:txBody>
          <a:bodyPr/>
          <a:lstStyle/>
          <a:p>
            <a:r>
              <a:rPr lang="tr-TR" smtClean="0"/>
              <a:t>Copyright By </a:t>
            </a:r>
            <a:r>
              <a:rPr lang="az-Cyrl-AZ" smtClean="0"/>
              <a:t>нѕ</a:t>
            </a:r>
            <a:r>
              <a:rPr lang="el-GR" smtClean="0"/>
              <a:t>η </a:t>
            </a:r>
            <a:r>
              <a:rPr lang="az-Cyrl-AZ" smtClean="0"/>
              <a:t>уℓм2</a:t>
            </a:r>
            <a:endParaRPr lang="tr-TR"/>
          </a:p>
        </p:txBody>
      </p:sp>
      <p:sp>
        <p:nvSpPr>
          <p:cNvPr id="6" name="5 Slayt Numarası Yer Tutucusu"/>
          <p:cNvSpPr>
            <a:spLocks noGrp="1"/>
          </p:cNvSpPr>
          <p:nvPr>
            <p:ph type="sldNum" sz="quarter" idx="12"/>
          </p:nvPr>
        </p:nvSpPr>
        <p:spPr/>
        <p:txBody>
          <a:bodyPr/>
          <a:lstStyle/>
          <a:p>
            <a:fld id="{D093F520-FFD7-4442-A60C-DA72FC9C3952}"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914401"/>
            <a:ext cx="2057400" cy="5211763"/>
          </a:xfrm>
        </p:spPr>
        <p:txBody>
          <a:bodyPr vert="eaVer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914401"/>
            <a:ext cx="6019800" cy="5211763"/>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F0F81E46-AAFC-447A-BB48-6AE4AF576105}" type="datetime1">
              <a:rPr lang="tr-TR" smtClean="0"/>
              <a:t>04.05.2011</a:t>
            </a:fld>
            <a:endParaRPr lang="tr-TR"/>
          </a:p>
        </p:txBody>
      </p:sp>
      <p:sp>
        <p:nvSpPr>
          <p:cNvPr id="5" name="4 Altbilgi Yer Tutucusu"/>
          <p:cNvSpPr>
            <a:spLocks noGrp="1"/>
          </p:cNvSpPr>
          <p:nvPr>
            <p:ph type="ftr" sz="quarter" idx="11"/>
          </p:nvPr>
        </p:nvSpPr>
        <p:spPr/>
        <p:txBody>
          <a:bodyPr/>
          <a:lstStyle/>
          <a:p>
            <a:r>
              <a:rPr lang="tr-TR" smtClean="0"/>
              <a:t>Copyright By </a:t>
            </a:r>
            <a:r>
              <a:rPr lang="az-Cyrl-AZ" smtClean="0"/>
              <a:t>нѕ</a:t>
            </a:r>
            <a:r>
              <a:rPr lang="el-GR" smtClean="0"/>
              <a:t>η </a:t>
            </a:r>
            <a:r>
              <a:rPr lang="az-Cyrl-AZ" smtClean="0"/>
              <a:t>уℓм2</a:t>
            </a:r>
            <a:endParaRPr lang="tr-TR"/>
          </a:p>
        </p:txBody>
      </p:sp>
      <p:sp>
        <p:nvSpPr>
          <p:cNvPr id="6" name="5 Slayt Numarası Yer Tutucusu"/>
          <p:cNvSpPr>
            <a:spLocks noGrp="1"/>
          </p:cNvSpPr>
          <p:nvPr>
            <p:ph type="sldNum" sz="quarter" idx="12"/>
          </p:nvPr>
        </p:nvSpPr>
        <p:spPr/>
        <p:txBody>
          <a:bodyPr/>
          <a:lstStyle/>
          <a:p>
            <a:fld id="{D093F520-FFD7-4442-A60C-DA72FC9C3952}"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İçerik Yer Tutucusu"/>
          <p:cNvSpPr>
            <a:spLocks noGrp="1"/>
          </p:cNvSpPr>
          <p:nvPr>
            <p:ph idx="1"/>
          </p:nvPr>
        </p:nvSpPr>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7CDE4601-876B-456E-ADD8-26EBE481BF84}" type="datetime1">
              <a:rPr lang="tr-TR" smtClean="0"/>
              <a:t>04.05.2011</a:t>
            </a:fld>
            <a:endParaRPr lang="tr-TR"/>
          </a:p>
        </p:txBody>
      </p:sp>
      <p:sp>
        <p:nvSpPr>
          <p:cNvPr id="5" name="4 Altbilgi Yer Tutucusu"/>
          <p:cNvSpPr>
            <a:spLocks noGrp="1"/>
          </p:cNvSpPr>
          <p:nvPr>
            <p:ph type="ftr" sz="quarter" idx="11"/>
          </p:nvPr>
        </p:nvSpPr>
        <p:spPr/>
        <p:txBody>
          <a:bodyPr/>
          <a:lstStyle/>
          <a:p>
            <a:r>
              <a:rPr lang="tr-TR" smtClean="0"/>
              <a:t>Copyright By </a:t>
            </a:r>
            <a:r>
              <a:rPr lang="az-Cyrl-AZ" smtClean="0"/>
              <a:t>нѕ</a:t>
            </a:r>
            <a:r>
              <a:rPr lang="el-GR" smtClean="0"/>
              <a:t>η </a:t>
            </a:r>
            <a:r>
              <a:rPr lang="az-Cyrl-AZ" smtClean="0"/>
              <a:t>уℓм2</a:t>
            </a:r>
            <a:endParaRPr lang="tr-TR"/>
          </a:p>
        </p:txBody>
      </p:sp>
      <p:sp>
        <p:nvSpPr>
          <p:cNvPr id="6" name="5 Slayt Numarası Yer Tutucusu"/>
          <p:cNvSpPr>
            <a:spLocks noGrp="1"/>
          </p:cNvSpPr>
          <p:nvPr>
            <p:ph type="sldNum" sz="quarter" idx="12"/>
          </p:nvPr>
        </p:nvSpPr>
        <p:spPr/>
        <p:txBody>
          <a:bodyPr/>
          <a:lstStyle/>
          <a:p>
            <a:fld id="{D093F520-FFD7-4442-A60C-DA72FC9C3952}"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bg>
      <p:bgRef idx="1002">
        <a:schemeClr val="bg2"/>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p:txBody>
          <a:bodyPr/>
          <a:lstStyle/>
          <a:p>
            <a:fld id="{B9266789-2375-4CF5-86C8-0E413E7E3B31}" type="datetime1">
              <a:rPr lang="tr-TR" smtClean="0"/>
              <a:t>04.05.2011</a:t>
            </a:fld>
            <a:endParaRPr lang="tr-TR"/>
          </a:p>
        </p:txBody>
      </p:sp>
      <p:sp>
        <p:nvSpPr>
          <p:cNvPr id="5" name="4 Altbilgi Yer Tutucusu"/>
          <p:cNvSpPr>
            <a:spLocks noGrp="1"/>
          </p:cNvSpPr>
          <p:nvPr>
            <p:ph type="ftr" sz="quarter" idx="11"/>
          </p:nvPr>
        </p:nvSpPr>
        <p:spPr/>
        <p:txBody>
          <a:bodyPr/>
          <a:lstStyle/>
          <a:p>
            <a:r>
              <a:rPr lang="tr-TR" smtClean="0"/>
              <a:t>Copyright By </a:t>
            </a:r>
            <a:r>
              <a:rPr lang="az-Cyrl-AZ" smtClean="0"/>
              <a:t>нѕ</a:t>
            </a:r>
            <a:r>
              <a:rPr lang="el-GR" smtClean="0"/>
              <a:t>η </a:t>
            </a:r>
            <a:r>
              <a:rPr lang="az-Cyrl-AZ" smtClean="0"/>
              <a:t>уℓм2</a:t>
            </a:r>
            <a:endParaRPr lang="tr-TR"/>
          </a:p>
        </p:txBody>
      </p:sp>
      <p:sp>
        <p:nvSpPr>
          <p:cNvPr id="6" name="5 Slayt Numarası Yer Tutucusu"/>
          <p:cNvSpPr>
            <a:spLocks noGrp="1"/>
          </p:cNvSpPr>
          <p:nvPr>
            <p:ph type="sldNum" sz="quarter" idx="12"/>
          </p:nvPr>
        </p:nvSpPr>
        <p:spPr/>
        <p:txBody>
          <a:bodyPr/>
          <a:lstStyle/>
          <a:p>
            <a:fld id="{D093F520-FFD7-4442-A60C-DA72FC9C3952}"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1143000"/>
          </a:xfrm>
        </p:spPr>
        <p:txBody>
          <a:bodyPr/>
          <a:lstStyle/>
          <a:p>
            <a:r>
              <a:rPr kumimoji="0" lang="tr-TR" smtClean="0"/>
              <a:t>Asıl başlık stili için tıklatın</a:t>
            </a:r>
            <a:endParaRPr kumimoji="0" lang="en-US"/>
          </a:p>
        </p:txBody>
      </p:sp>
      <p:sp>
        <p:nvSpPr>
          <p:cNvPr id="3" name="2 İçerik Yer Tutucusu"/>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İçerik Yer Tutucusu"/>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07A592AA-6D37-4AC0-AA44-21D8D5AF6573}" type="datetime1">
              <a:rPr lang="tr-TR" smtClean="0"/>
              <a:t>04.05.2011</a:t>
            </a:fld>
            <a:endParaRPr lang="tr-TR"/>
          </a:p>
        </p:txBody>
      </p:sp>
      <p:sp>
        <p:nvSpPr>
          <p:cNvPr id="6" name="5 Altbilgi Yer Tutucusu"/>
          <p:cNvSpPr>
            <a:spLocks noGrp="1"/>
          </p:cNvSpPr>
          <p:nvPr>
            <p:ph type="ftr" sz="quarter" idx="11"/>
          </p:nvPr>
        </p:nvSpPr>
        <p:spPr/>
        <p:txBody>
          <a:bodyPr/>
          <a:lstStyle/>
          <a:p>
            <a:r>
              <a:rPr lang="tr-TR" smtClean="0"/>
              <a:t>Copyright By </a:t>
            </a:r>
            <a:r>
              <a:rPr lang="az-Cyrl-AZ" smtClean="0"/>
              <a:t>нѕ</a:t>
            </a:r>
            <a:r>
              <a:rPr lang="el-GR" smtClean="0"/>
              <a:t>η </a:t>
            </a:r>
            <a:r>
              <a:rPr lang="az-Cyrl-AZ" smtClean="0"/>
              <a:t>уℓм2</a:t>
            </a:r>
            <a:endParaRPr lang="tr-TR"/>
          </a:p>
        </p:txBody>
      </p:sp>
      <p:sp>
        <p:nvSpPr>
          <p:cNvPr id="7" name="6 Slayt Numarası Yer Tutucusu"/>
          <p:cNvSpPr>
            <a:spLocks noGrp="1"/>
          </p:cNvSpPr>
          <p:nvPr>
            <p:ph type="sldNum" sz="quarter" idx="12"/>
          </p:nvPr>
        </p:nvSpPr>
        <p:spPr/>
        <p:txBody>
          <a:bodyPr/>
          <a:lstStyle/>
          <a:p>
            <a:fld id="{D093F520-FFD7-4442-A60C-DA72FC9C3952}"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1143000"/>
          </a:xfrm>
        </p:spPr>
        <p:txBody>
          <a:bodyPr tIns="45720" anchor="b"/>
          <a:lstStyle>
            <a:lvl1pPr>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5" name="4 İçerik Yer Tutucusu"/>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5 İçerik Yer Tutucusu"/>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6 Veri Yer Tutucusu"/>
          <p:cNvSpPr>
            <a:spLocks noGrp="1"/>
          </p:cNvSpPr>
          <p:nvPr>
            <p:ph type="dt" sz="half" idx="10"/>
          </p:nvPr>
        </p:nvSpPr>
        <p:spPr/>
        <p:txBody>
          <a:bodyPr/>
          <a:lstStyle/>
          <a:p>
            <a:fld id="{9B2E3888-889C-407B-BB2B-7FF43226ECF1}" type="datetime1">
              <a:rPr lang="tr-TR" smtClean="0"/>
              <a:t>04.05.2011</a:t>
            </a:fld>
            <a:endParaRPr lang="tr-TR"/>
          </a:p>
        </p:txBody>
      </p:sp>
      <p:sp>
        <p:nvSpPr>
          <p:cNvPr id="8" name="7 Altbilgi Yer Tutucusu"/>
          <p:cNvSpPr>
            <a:spLocks noGrp="1"/>
          </p:cNvSpPr>
          <p:nvPr>
            <p:ph type="ftr" sz="quarter" idx="11"/>
          </p:nvPr>
        </p:nvSpPr>
        <p:spPr/>
        <p:txBody>
          <a:bodyPr/>
          <a:lstStyle/>
          <a:p>
            <a:r>
              <a:rPr lang="tr-TR" smtClean="0"/>
              <a:t>Copyright By </a:t>
            </a:r>
            <a:r>
              <a:rPr lang="az-Cyrl-AZ" smtClean="0"/>
              <a:t>нѕ</a:t>
            </a:r>
            <a:r>
              <a:rPr lang="el-GR" smtClean="0"/>
              <a:t>η </a:t>
            </a:r>
            <a:r>
              <a:rPr lang="az-Cyrl-AZ" smtClean="0"/>
              <a:t>уℓм2</a:t>
            </a:r>
            <a:endParaRPr lang="tr-TR"/>
          </a:p>
        </p:txBody>
      </p:sp>
      <p:sp>
        <p:nvSpPr>
          <p:cNvPr id="9" name="8 Slayt Numarası Yer Tutucusu"/>
          <p:cNvSpPr>
            <a:spLocks noGrp="1"/>
          </p:cNvSpPr>
          <p:nvPr>
            <p:ph type="sldNum" sz="quarter" idx="12"/>
          </p:nvPr>
        </p:nvSpPr>
        <p:spPr/>
        <p:txBody>
          <a:bodyPr/>
          <a:lstStyle/>
          <a:p>
            <a:fld id="{D093F520-FFD7-4442-A60C-DA72FC9C3952}"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2 Veri Yer Tutucusu"/>
          <p:cNvSpPr>
            <a:spLocks noGrp="1"/>
          </p:cNvSpPr>
          <p:nvPr>
            <p:ph type="dt" sz="half" idx="10"/>
          </p:nvPr>
        </p:nvSpPr>
        <p:spPr/>
        <p:txBody>
          <a:bodyPr/>
          <a:lstStyle/>
          <a:p>
            <a:fld id="{14D01CC8-3BA9-405F-87DF-98BB151D5764}" type="datetime1">
              <a:rPr lang="tr-TR" smtClean="0"/>
              <a:t>04.05.2011</a:t>
            </a:fld>
            <a:endParaRPr lang="tr-TR"/>
          </a:p>
        </p:txBody>
      </p:sp>
      <p:sp>
        <p:nvSpPr>
          <p:cNvPr id="4" name="3 Altbilgi Yer Tutucusu"/>
          <p:cNvSpPr>
            <a:spLocks noGrp="1"/>
          </p:cNvSpPr>
          <p:nvPr>
            <p:ph type="ftr" sz="quarter" idx="11"/>
          </p:nvPr>
        </p:nvSpPr>
        <p:spPr/>
        <p:txBody>
          <a:bodyPr/>
          <a:lstStyle/>
          <a:p>
            <a:r>
              <a:rPr lang="tr-TR" smtClean="0"/>
              <a:t>Copyright By </a:t>
            </a:r>
            <a:r>
              <a:rPr lang="az-Cyrl-AZ" smtClean="0"/>
              <a:t>нѕ</a:t>
            </a:r>
            <a:r>
              <a:rPr lang="el-GR" smtClean="0"/>
              <a:t>η </a:t>
            </a:r>
            <a:r>
              <a:rPr lang="az-Cyrl-AZ" smtClean="0"/>
              <a:t>уℓм2</a:t>
            </a:r>
            <a:endParaRPr lang="tr-TR"/>
          </a:p>
        </p:txBody>
      </p:sp>
      <p:sp>
        <p:nvSpPr>
          <p:cNvPr id="5" name="4 Slayt Numarası Yer Tutucusu"/>
          <p:cNvSpPr>
            <a:spLocks noGrp="1"/>
          </p:cNvSpPr>
          <p:nvPr>
            <p:ph type="sldNum" sz="quarter" idx="12"/>
          </p:nvPr>
        </p:nvSpPr>
        <p:spPr/>
        <p:txBody>
          <a:bodyPr/>
          <a:lstStyle/>
          <a:p>
            <a:fld id="{D093F520-FFD7-4442-A60C-DA72FC9C3952}"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04D58779-4428-497E-8E6A-034B9A2FCA3A}" type="datetime1">
              <a:rPr lang="tr-TR" smtClean="0"/>
              <a:t>04.05.2011</a:t>
            </a:fld>
            <a:endParaRPr lang="tr-TR"/>
          </a:p>
        </p:txBody>
      </p:sp>
      <p:sp>
        <p:nvSpPr>
          <p:cNvPr id="3" name="2 Altbilgi Yer Tutucusu"/>
          <p:cNvSpPr>
            <a:spLocks noGrp="1"/>
          </p:cNvSpPr>
          <p:nvPr>
            <p:ph type="ftr" sz="quarter" idx="11"/>
          </p:nvPr>
        </p:nvSpPr>
        <p:spPr/>
        <p:txBody>
          <a:bodyPr/>
          <a:lstStyle/>
          <a:p>
            <a:r>
              <a:rPr lang="tr-TR" smtClean="0"/>
              <a:t>Copyright By </a:t>
            </a:r>
            <a:r>
              <a:rPr lang="az-Cyrl-AZ" smtClean="0"/>
              <a:t>нѕ</a:t>
            </a:r>
            <a:r>
              <a:rPr lang="el-GR" smtClean="0"/>
              <a:t>η </a:t>
            </a:r>
            <a:r>
              <a:rPr lang="az-Cyrl-AZ" smtClean="0"/>
              <a:t>уℓм2</a:t>
            </a:r>
            <a:endParaRPr lang="tr-TR"/>
          </a:p>
        </p:txBody>
      </p:sp>
      <p:sp>
        <p:nvSpPr>
          <p:cNvPr id="4" name="3 Slayt Numarası Yer Tutucusu"/>
          <p:cNvSpPr>
            <a:spLocks noGrp="1"/>
          </p:cNvSpPr>
          <p:nvPr>
            <p:ph type="sldNum" sz="quarter" idx="12"/>
          </p:nvPr>
        </p:nvSpPr>
        <p:spPr/>
        <p:txBody>
          <a:bodyPr/>
          <a:lstStyle/>
          <a:p>
            <a:fld id="{D093F520-FFD7-4442-A60C-DA72FC9C3952}"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tr-TR" smtClean="0"/>
              <a:t>Asıl metin stillerini düzenlemek için tıklatın</a:t>
            </a:r>
          </a:p>
        </p:txBody>
      </p:sp>
      <p:sp>
        <p:nvSpPr>
          <p:cNvPr id="4" name="3 İçerik Yer Tutucusu"/>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FCB17AFD-5C6D-4851-AA25-0037FED26386}" type="datetime1">
              <a:rPr lang="tr-TR" smtClean="0"/>
              <a:t>04.05.2011</a:t>
            </a:fld>
            <a:endParaRPr lang="tr-TR"/>
          </a:p>
        </p:txBody>
      </p:sp>
      <p:sp>
        <p:nvSpPr>
          <p:cNvPr id="6" name="5 Altbilgi Yer Tutucusu"/>
          <p:cNvSpPr>
            <a:spLocks noGrp="1"/>
          </p:cNvSpPr>
          <p:nvPr>
            <p:ph type="ftr" sz="quarter" idx="11"/>
          </p:nvPr>
        </p:nvSpPr>
        <p:spPr/>
        <p:txBody>
          <a:bodyPr/>
          <a:lstStyle/>
          <a:p>
            <a:r>
              <a:rPr lang="tr-TR" smtClean="0"/>
              <a:t>Copyright By </a:t>
            </a:r>
            <a:r>
              <a:rPr lang="az-Cyrl-AZ" smtClean="0"/>
              <a:t>нѕ</a:t>
            </a:r>
            <a:r>
              <a:rPr lang="el-GR" smtClean="0"/>
              <a:t>η </a:t>
            </a:r>
            <a:r>
              <a:rPr lang="az-Cyrl-AZ" smtClean="0"/>
              <a:t>уℓм2</a:t>
            </a:r>
            <a:endParaRPr lang="tr-TR"/>
          </a:p>
        </p:txBody>
      </p:sp>
      <p:sp>
        <p:nvSpPr>
          <p:cNvPr id="7" name="6 Slayt Numarası Yer Tutucusu"/>
          <p:cNvSpPr>
            <a:spLocks noGrp="1"/>
          </p:cNvSpPr>
          <p:nvPr>
            <p:ph type="sldNum" sz="quarter" idx="12"/>
          </p:nvPr>
        </p:nvSpPr>
        <p:spPr/>
        <p:txBody>
          <a:bodyPr/>
          <a:lstStyle/>
          <a:p>
            <a:fld id="{D093F520-FFD7-4442-A60C-DA72FC9C3952}"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9" name="8 Tek Köşesi Kesik ve Yuvarlatılmış Dikdörtgen"/>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Dik Üçgen"/>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Başlık"/>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tr-TR" smtClean="0"/>
              <a:t>Asıl başlık stili için tıklatın</a:t>
            </a:r>
            <a:endParaRPr kumimoji="0" lang="en-US"/>
          </a:p>
        </p:txBody>
      </p:sp>
      <p:sp>
        <p:nvSpPr>
          <p:cNvPr id="4" name="3 Metin Yer Tutucusu"/>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5" name="4 Veri Yer Tutucusu"/>
          <p:cNvSpPr>
            <a:spLocks noGrp="1"/>
          </p:cNvSpPr>
          <p:nvPr>
            <p:ph type="dt" sz="half" idx="10"/>
          </p:nvPr>
        </p:nvSpPr>
        <p:spPr/>
        <p:txBody>
          <a:bodyPr/>
          <a:lstStyle/>
          <a:p>
            <a:fld id="{B4074857-4BBE-496A-844B-41B3A3489DFC}" type="datetime1">
              <a:rPr lang="tr-TR" smtClean="0"/>
              <a:t>04.05.2011</a:t>
            </a:fld>
            <a:endParaRPr lang="tr-TR"/>
          </a:p>
        </p:txBody>
      </p:sp>
      <p:sp>
        <p:nvSpPr>
          <p:cNvPr id="6" name="5 Altbilgi Yer Tutucusu"/>
          <p:cNvSpPr>
            <a:spLocks noGrp="1"/>
          </p:cNvSpPr>
          <p:nvPr>
            <p:ph type="ftr" sz="quarter" idx="11"/>
          </p:nvPr>
        </p:nvSpPr>
        <p:spPr/>
        <p:txBody>
          <a:bodyPr/>
          <a:lstStyle/>
          <a:p>
            <a:r>
              <a:rPr lang="tr-TR" smtClean="0"/>
              <a:t>Copyright By </a:t>
            </a:r>
            <a:r>
              <a:rPr lang="az-Cyrl-AZ" smtClean="0"/>
              <a:t>нѕ</a:t>
            </a:r>
            <a:r>
              <a:rPr lang="el-GR" smtClean="0"/>
              <a:t>η </a:t>
            </a:r>
            <a:r>
              <a:rPr lang="az-Cyrl-AZ" smtClean="0"/>
              <a:t>уℓм2</a:t>
            </a:r>
            <a:endParaRPr lang="tr-TR"/>
          </a:p>
        </p:txBody>
      </p:sp>
      <p:sp>
        <p:nvSpPr>
          <p:cNvPr id="7" name="6 Slayt Numarası Yer Tutucusu"/>
          <p:cNvSpPr>
            <a:spLocks noGrp="1"/>
          </p:cNvSpPr>
          <p:nvPr>
            <p:ph type="sldNum" sz="quarter" idx="12"/>
          </p:nvPr>
        </p:nvSpPr>
        <p:spPr>
          <a:xfrm>
            <a:off x="8077200" y="6356350"/>
            <a:ext cx="609600" cy="365125"/>
          </a:xfrm>
        </p:spPr>
        <p:txBody>
          <a:bodyPr/>
          <a:lstStyle/>
          <a:p>
            <a:fld id="{D093F520-FFD7-4442-A60C-DA72FC9C3952}" type="slidenum">
              <a:rPr lang="tr-TR" smtClean="0"/>
              <a:pPr/>
              <a:t>‹#›</a:t>
            </a:fld>
            <a:endParaRPr lang="tr-TR"/>
          </a:p>
        </p:txBody>
      </p:sp>
      <p:sp>
        <p:nvSpPr>
          <p:cNvPr id="3" name="2 Resim Yer Tutucusu"/>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tr-TR" smtClean="0"/>
              <a:t>Resim eklemek için simgeyi tıklatın</a:t>
            </a:r>
            <a:endParaRPr kumimoji="0" lang="en-US" dirty="0"/>
          </a:p>
        </p:txBody>
      </p:sp>
      <p:sp>
        <p:nvSpPr>
          <p:cNvPr id="10" name="9 Serbest Form"/>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Serbest Form"/>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Serbest Form"/>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Serbest Form"/>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Başlık Yer Tutucusu"/>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tr-TR" smtClean="0"/>
              <a:t>Asıl başlık stili için tıklatın</a:t>
            </a:r>
            <a:endParaRPr kumimoji="0" lang="en-US"/>
          </a:p>
        </p:txBody>
      </p:sp>
      <p:sp>
        <p:nvSpPr>
          <p:cNvPr id="30" name="29 Metin Yer Tutucusu"/>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0" name="9 Veri Yer Tutucusu"/>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033368A-2777-40D9-A713-CA1AD2C2159A}" type="datetime1">
              <a:rPr lang="tr-TR" smtClean="0"/>
              <a:t>04.05.2011</a:t>
            </a:fld>
            <a:endParaRPr lang="tr-TR"/>
          </a:p>
        </p:txBody>
      </p:sp>
      <p:sp>
        <p:nvSpPr>
          <p:cNvPr id="22" name="21 Altbilgi Yer Tutucusu"/>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tr-TR" smtClean="0"/>
              <a:t>Copyright By </a:t>
            </a:r>
            <a:r>
              <a:rPr lang="az-Cyrl-AZ" smtClean="0"/>
              <a:t>нѕ</a:t>
            </a:r>
            <a:r>
              <a:rPr lang="el-GR" smtClean="0"/>
              <a:t>η </a:t>
            </a:r>
            <a:r>
              <a:rPr lang="az-Cyrl-AZ" smtClean="0"/>
              <a:t>уℓм2</a:t>
            </a:r>
            <a:endParaRPr lang="tr-TR"/>
          </a:p>
        </p:txBody>
      </p:sp>
      <p:sp>
        <p:nvSpPr>
          <p:cNvPr id="18" name="17 Slayt Numarası Yer Tutucusu"/>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093F520-FFD7-4442-A60C-DA72FC9C3952}" type="slidenum">
              <a:rPr lang="tr-TR" smtClean="0"/>
              <a:pPr/>
              <a:t>‹#›</a:t>
            </a:fld>
            <a:endParaRPr lang="tr-TR"/>
          </a:p>
        </p:txBody>
      </p:sp>
      <p:grpSp>
        <p:nvGrpSpPr>
          <p:cNvPr id="2" name="1 Grup"/>
          <p:cNvGrpSpPr/>
          <p:nvPr/>
        </p:nvGrpSpPr>
        <p:grpSpPr>
          <a:xfrm>
            <a:off x="-19017" y="202408"/>
            <a:ext cx="9180548" cy="649224"/>
            <a:chOff x="-19045" y="216550"/>
            <a:chExt cx="9180548" cy="649224"/>
          </a:xfrm>
        </p:grpSpPr>
        <p:sp>
          <p:nvSpPr>
            <p:cNvPr id="12" name="11 Serbest Form"/>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Serbest Form"/>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forum-mathproject.99k.or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Dikdörtgen"/>
          <p:cNvSpPr/>
          <p:nvPr/>
        </p:nvSpPr>
        <p:spPr>
          <a:xfrm>
            <a:off x="2555776" y="1052736"/>
            <a:ext cx="5341014" cy="923330"/>
          </a:xfrm>
          <a:prstGeom prst="rect">
            <a:avLst/>
          </a:prstGeom>
          <a:noFill/>
        </p:spPr>
        <p:txBody>
          <a:bodyPr wrap="none" lIns="91440" tIns="45720" rIns="91440" bIns="45720">
            <a:spAutoFit/>
          </a:bodyPr>
          <a:lstStyle/>
          <a:p>
            <a:pPr algn="ctr"/>
            <a:r>
              <a:rPr lang="tr-TR"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Hasan </a:t>
            </a:r>
            <a:r>
              <a:rPr lang="tr-TR" sz="54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Yilmaz</a:t>
            </a:r>
            <a:endParaRPr lang="tr-TR"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6 Dikdörtgen"/>
          <p:cNvSpPr/>
          <p:nvPr/>
        </p:nvSpPr>
        <p:spPr>
          <a:xfrm rot="1316804">
            <a:off x="-78082" y="2967335"/>
            <a:ext cx="9300175" cy="1754326"/>
          </a:xfrm>
          <a:prstGeom prst="rect">
            <a:avLst/>
          </a:prstGeom>
          <a:noFill/>
        </p:spPr>
        <p:txBody>
          <a:bodyPr wrap="none" lIns="91440" tIns="45720" rIns="91440" bIns="45720">
            <a:spAutoFit/>
          </a:bodyPr>
          <a:lstStyle/>
          <a:p>
            <a:pPr algn="ctr"/>
            <a:r>
              <a:rPr lang="tr-TR"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CEBİR ALANINDA ÇALIŞMA</a:t>
            </a:r>
          </a:p>
          <a:p>
            <a:pPr algn="ctr"/>
            <a:r>
              <a:rPr lang="tr-TR"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YAPAN MATEMATİKÇİLER</a:t>
            </a:r>
            <a:endParaRPr lang="tr-TR"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8" name="7 Dikdörtgen"/>
          <p:cNvSpPr/>
          <p:nvPr/>
        </p:nvSpPr>
        <p:spPr>
          <a:xfrm>
            <a:off x="2031115" y="5373216"/>
            <a:ext cx="2825262" cy="923330"/>
          </a:xfrm>
          <a:prstGeom prst="rect">
            <a:avLst/>
          </a:prstGeom>
          <a:noFill/>
        </p:spPr>
        <p:txBody>
          <a:bodyPr wrap="none" lIns="91440" tIns="45720" rIns="91440" bIns="45720">
            <a:spAutoFit/>
          </a:bodyPr>
          <a:lstStyle/>
          <a:p>
            <a:pPr algn="ctr"/>
            <a:r>
              <a:rPr lang="tr-TR"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7/c 3062</a:t>
            </a:r>
            <a:endParaRPr lang="tr-TR"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9" name="8 Altbilgi Yer Tutucusu"/>
          <p:cNvSpPr>
            <a:spLocks noGrp="1"/>
          </p:cNvSpPr>
          <p:nvPr>
            <p:ph type="ftr" sz="quarter" idx="11"/>
          </p:nvPr>
        </p:nvSpPr>
        <p:spPr/>
        <p:txBody>
          <a:bodyPr/>
          <a:lstStyle/>
          <a:p>
            <a:r>
              <a:rPr lang="tr-TR" smtClean="0"/>
              <a:t>Copyright By </a:t>
            </a:r>
            <a:r>
              <a:rPr lang="az-Cyrl-AZ" smtClean="0"/>
              <a:t>нѕ</a:t>
            </a:r>
            <a:r>
              <a:rPr lang="el-GR" smtClean="0"/>
              <a:t>η </a:t>
            </a:r>
            <a:r>
              <a:rPr lang="az-Cyrl-AZ" smtClean="0"/>
              <a:t>уℓм2</a:t>
            </a:r>
            <a:endParaRPr lang="tr-TR"/>
          </a:p>
        </p:txBody>
      </p:sp>
    </p:spTree>
    <p:extLst>
      <p:ext uri="{BB962C8B-B14F-4D97-AF65-F5344CB8AC3E}">
        <p14:creationId xmlns:p14="http://schemas.microsoft.com/office/powerpoint/2010/main" xmlns="" val="3338666324"/>
      </p:ext>
    </p:extLst>
  </p:cSld>
  <p:clrMapOvr>
    <a:masterClrMapping/>
  </p:clrMapOvr>
  <p:transition spd="slow">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lgn="ctr"/>
            <a:r>
              <a:rPr lang="tr-TR" dirty="0" smtClean="0"/>
              <a:t>İçindekiler</a:t>
            </a:r>
            <a:endParaRPr lang="tr-TR" dirty="0"/>
          </a:p>
        </p:txBody>
      </p:sp>
      <p:sp>
        <p:nvSpPr>
          <p:cNvPr id="3" name="İçerik Yer Tutucusu 2"/>
          <p:cNvSpPr>
            <a:spLocks noGrp="1"/>
          </p:cNvSpPr>
          <p:nvPr>
            <p:ph idx="1"/>
          </p:nvPr>
        </p:nvSpPr>
        <p:spPr/>
        <p:txBody>
          <a:bodyPr>
            <a:normAutofit/>
          </a:bodyPr>
          <a:lstStyle/>
          <a:p>
            <a:r>
              <a:rPr lang="tr-TR" dirty="0" smtClean="0"/>
              <a:t>Ali Nesin</a:t>
            </a:r>
          </a:p>
          <a:p>
            <a:r>
              <a:rPr lang="tr-TR" dirty="0" smtClean="0"/>
              <a:t>Ali Kuşçu</a:t>
            </a:r>
          </a:p>
          <a:p>
            <a:r>
              <a:rPr lang="tr-TR" dirty="0" smtClean="0"/>
              <a:t>Matrakçı Nasuh</a:t>
            </a:r>
          </a:p>
          <a:p>
            <a:r>
              <a:rPr lang="tr-TR" dirty="0" err="1" smtClean="0"/>
              <a:t>Abdülhamid</a:t>
            </a:r>
            <a:r>
              <a:rPr lang="tr-TR" dirty="0" smtClean="0"/>
              <a:t> </a:t>
            </a:r>
            <a:r>
              <a:rPr lang="tr-TR" dirty="0" err="1" smtClean="0"/>
              <a:t>İbn</a:t>
            </a:r>
            <a:r>
              <a:rPr lang="tr-TR" dirty="0" smtClean="0"/>
              <a:t> Türk</a:t>
            </a:r>
          </a:p>
          <a:p>
            <a:r>
              <a:rPr lang="tr-TR" dirty="0" smtClean="0"/>
              <a:t>Ömer </a:t>
            </a:r>
            <a:r>
              <a:rPr lang="tr-TR" dirty="0" err="1" smtClean="0"/>
              <a:t>Hayyam</a:t>
            </a:r>
            <a:endParaRPr lang="tr-TR" dirty="0" smtClean="0"/>
          </a:p>
          <a:p>
            <a:r>
              <a:rPr lang="tr-TR" dirty="0" smtClean="0"/>
              <a:t>Salih Zeki Bey</a:t>
            </a:r>
          </a:p>
          <a:p>
            <a:pPr>
              <a:buNone/>
            </a:pPr>
            <a:endParaRPr lang="tr-TR" dirty="0" smtClean="0"/>
          </a:p>
          <a:p>
            <a:endParaRPr lang="tr-TR" dirty="0" smtClean="0"/>
          </a:p>
          <a:p>
            <a:pPr marL="0" indent="0">
              <a:buNone/>
            </a:pPr>
            <a:endParaRPr lang="tr-TR" dirty="0"/>
          </a:p>
        </p:txBody>
      </p:sp>
      <p:sp>
        <p:nvSpPr>
          <p:cNvPr id="5" name="4 Altbilgi Yer Tutucusu"/>
          <p:cNvSpPr>
            <a:spLocks noGrp="1"/>
          </p:cNvSpPr>
          <p:nvPr>
            <p:ph type="ftr" sz="quarter" idx="11"/>
          </p:nvPr>
        </p:nvSpPr>
        <p:spPr/>
        <p:txBody>
          <a:bodyPr/>
          <a:lstStyle/>
          <a:p>
            <a:r>
              <a:rPr lang="tr-TR" smtClean="0"/>
              <a:t>Copyright By </a:t>
            </a:r>
            <a:r>
              <a:rPr lang="az-Cyrl-AZ" smtClean="0"/>
              <a:t>нѕ</a:t>
            </a:r>
            <a:r>
              <a:rPr lang="el-GR" smtClean="0"/>
              <a:t>η </a:t>
            </a:r>
            <a:r>
              <a:rPr lang="az-Cyrl-AZ" smtClean="0"/>
              <a:t>уℓм2</a:t>
            </a:r>
            <a:endParaRPr lang="tr-TR"/>
          </a:p>
        </p:txBody>
      </p:sp>
    </p:spTree>
    <p:extLst>
      <p:ext uri="{BB962C8B-B14F-4D97-AF65-F5344CB8AC3E}">
        <p14:creationId xmlns:p14="http://schemas.microsoft.com/office/powerpoint/2010/main" xmlns="" val="3401509178"/>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95536" y="1844824"/>
            <a:ext cx="8229600" cy="4389120"/>
          </a:xfrm>
        </p:spPr>
        <p:txBody>
          <a:bodyPr>
            <a:normAutofit fontScale="55000" lnSpcReduction="20000"/>
          </a:bodyPr>
          <a:lstStyle/>
          <a:p>
            <a:pPr marL="0" indent="0">
              <a:buNone/>
            </a:pPr>
            <a:r>
              <a:rPr lang="tr-TR" b="1" dirty="0"/>
              <a:t>Ali Nesin</a:t>
            </a:r>
            <a:r>
              <a:rPr lang="tr-TR" dirty="0"/>
              <a:t> (1956, </a:t>
            </a:r>
            <a:r>
              <a:rPr lang="tr-TR" dirty="0" smtClean="0"/>
              <a:t>İstanbul), </a:t>
            </a:r>
            <a:r>
              <a:rPr lang="tr-TR" dirty="0"/>
              <a:t>Türk matematikçi.</a:t>
            </a:r>
            <a:br>
              <a:rPr lang="tr-TR" dirty="0"/>
            </a:br>
            <a:r>
              <a:rPr lang="tr-TR" dirty="0"/>
              <a:t>1956'da İstanbul'da doğdu. İlkokuldan sonra ortaokulu İstanbul'da Saint Joseph Lisesi'nde, liseyi de İsviçre'nin Lozan kentinde tamamlayan Nesin 1977-1981 yılları arasında Paris VII Üniversitesi'nde matematik öğrenimi gördü. Daha sonra ABD'de Yale Üniversitesi'nde matematiksel mantık ve cebir konularında doktora yapan Ali Nesin, 1985-1986 arasında Kaliforniya Üniversitesi Berkeley </a:t>
            </a:r>
            <a:r>
              <a:rPr lang="tr-TR" dirty="0" err="1" smtClean="0"/>
              <a:t>Kampusü</a:t>
            </a:r>
            <a:r>
              <a:rPr lang="tr-TR" dirty="0" smtClean="0"/>
              <a:t>‘ </a:t>
            </a:r>
            <a:r>
              <a:rPr lang="tr-TR" dirty="0" err="1" smtClean="0"/>
              <a:t>nde</a:t>
            </a:r>
            <a:r>
              <a:rPr lang="tr-TR" dirty="0" smtClean="0"/>
              <a:t> </a:t>
            </a:r>
            <a:r>
              <a:rPr lang="tr-TR" dirty="0"/>
              <a:t>öğretim üyeliği yaptı. Türkiye'ye kısa dönem askerlik görevi için geldiği sırada "orduyu isyana teşvik" iddiasıyla tutuklanarak yargılandı. Yargılanma sonunda beraat ettiği halde pasaport verilmediği için işine dönemeyen Nesin, sonunda yeniden </a:t>
            </a:r>
            <a:r>
              <a:rPr lang="tr-TR" dirty="0" smtClean="0"/>
              <a:t>pasaport </a:t>
            </a:r>
            <a:r>
              <a:rPr lang="tr-TR" dirty="0"/>
              <a:t>alarak yurtdışına gitti. 1987-1989 arasında Notre </a:t>
            </a:r>
            <a:r>
              <a:rPr lang="tr-TR" dirty="0" err="1"/>
              <a:t>Dame</a:t>
            </a:r>
            <a:r>
              <a:rPr lang="tr-TR" dirty="0"/>
              <a:t> Üniversitesi'nde yardımcı doçent, ardından 1995'e kadar Kaliforniya Üniversitesi </a:t>
            </a:r>
            <a:r>
              <a:rPr lang="tr-TR" dirty="0" err="1"/>
              <a:t>Irvine</a:t>
            </a:r>
            <a:r>
              <a:rPr lang="tr-TR" dirty="0"/>
              <a:t> </a:t>
            </a:r>
            <a:r>
              <a:rPr lang="tr-TR" dirty="0" err="1"/>
              <a:t>Kampusü'nde</a:t>
            </a:r>
            <a:r>
              <a:rPr lang="tr-TR" dirty="0"/>
              <a:t> doçent ve daha sonra profesör olarak görev yaptı. </a:t>
            </a:r>
            <a:r>
              <a:rPr lang="tr-TR" sz="2700" dirty="0"/>
              <a:t>1993-1994</a:t>
            </a:r>
            <a:r>
              <a:rPr lang="tr-TR" dirty="0"/>
              <a:t> Öğretim Yılı'nı Bilkent Üniversitesi'nde misafir öğretim görevlisi olarak geçirdi. 1995'te, babası Aziz Nesin'in ölümü üzerine yurda kesin dönüş yaptı ve Nesin Vakfı yöneticiliğini üstlendi. Ayrıca Bilgi Üniversitesi Matematik Bölümü Başkanı olan Ali Nesin iki çocuk sahibidir. Kasım 2004'den beri de Nesin Yayınevi genel yönetmenliğini yapmaktadır.</a:t>
            </a:r>
            <a:br>
              <a:rPr lang="tr-TR" dirty="0"/>
            </a:br>
            <a:r>
              <a:rPr lang="tr-TR" dirty="0"/>
              <a:t>Ali Nesin'in </a:t>
            </a:r>
            <a:r>
              <a:rPr lang="tr-TR" i="1" dirty="0"/>
              <a:t>Matematik ve Korku</a:t>
            </a:r>
            <a:r>
              <a:rPr lang="tr-TR" dirty="0"/>
              <a:t>, </a:t>
            </a:r>
            <a:r>
              <a:rPr lang="tr-TR" i="1" dirty="0"/>
              <a:t>Matematik ve Doğa</a:t>
            </a:r>
            <a:r>
              <a:rPr lang="tr-TR" dirty="0"/>
              <a:t>, </a:t>
            </a:r>
            <a:r>
              <a:rPr lang="tr-TR" i="1" dirty="0"/>
              <a:t>Matematik ve Sonsuz</a:t>
            </a:r>
            <a:r>
              <a:rPr lang="tr-TR" dirty="0" smtClean="0"/>
              <a:t>, </a:t>
            </a:r>
            <a:r>
              <a:rPr lang="tr-TR" i="1" dirty="0" smtClean="0"/>
              <a:t>Develerle </a:t>
            </a:r>
            <a:r>
              <a:rPr lang="tr-TR" i="1" dirty="0"/>
              <a:t>Eşekler</a:t>
            </a:r>
            <a:r>
              <a:rPr lang="tr-TR" dirty="0"/>
              <a:t>, </a:t>
            </a:r>
            <a:r>
              <a:rPr lang="tr-TR" i="1" dirty="0"/>
              <a:t>Önermeler Mantığı</a:t>
            </a:r>
            <a:r>
              <a:rPr lang="tr-TR" dirty="0"/>
              <a:t> adlı kitaplarının </a:t>
            </a:r>
            <a:r>
              <a:rPr lang="tr-TR" dirty="0" smtClean="0"/>
              <a:t>yanı sıra </a:t>
            </a:r>
            <a:r>
              <a:rPr lang="tr-TR" dirty="0"/>
              <a:t>çeşitli dergilerde çıkmış bilimsel makaleleri ve İngilizce bir kitabı bulunmaktadır. Matematiksel araştırma alanı </a:t>
            </a:r>
            <a:r>
              <a:rPr lang="tr-TR" dirty="0" smtClean="0"/>
              <a:t>«</a:t>
            </a:r>
            <a:r>
              <a:rPr lang="tr-TR" dirty="0" err="1" smtClean="0"/>
              <a:t>Morley</a:t>
            </a:r>
            <a:r>
              <a:rPr lang="tr-TR" dirty="0" smtClean="0"/>
              <a:t> </a:t>
            </a:r>
            <a:r>
              <a:rPr lang="tr-TR" dirty="0"/>
              <a:t>mertebesi sonlu </a:t>
            </a:r>
            <a:r>
              <a:rPr lang="tr-TR" dirty="0" smtClean="0"/>
              <a:t>gruplar» </a:t>
            </a:r>
            <a:r>
              <a:rPr lang="tr-TR" dirty="0" err="1" smtClean="0"/>
              <a:t>dır</a:t>
            </a:r>
            <a:r>
              <a:rPr lang="tr-TR" dirty="0" smtClean="0"/>
              <a:t>. </a:t>
            </a:r>
            <a:r>
              <a:rPr lang="tr-TR" dirty="0"/>
              <a:t>Aynı zamanda, üç ayda bir yayımlanan, Matematik Dünyası adlı bir matematik dergisi çıkarmaktadır.</a:t>
            </a:r>
            <a:br>
              <a:rPr lang="tr-TR" dirty="0"/>
            </a:br>
            <a:r>
              <a:rPr lang="tr-TR" dirty="0"/>
              <a:t>Matematik araştırmaları, bölüm başkanlığı ve Nesin Vakfı yöneticiliğinin yanı sıra yağlıboya resim, desen ve portre çalışmaları da yapmaktadır. Türkiye İnsan Hakları Kurumu (TİHAK) kurucu üyesidir</a:t>
            </a: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156176" y="5322454"/>
            <a:ext cx="2291860" cy="153554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xmlns="">
                <a:solidFill>
                  <a:schemeClr val="accent1"/>
                </a:solidFill>
              </a14:hiddenFill>
            </a:ext>
          </a:extLst>
        </p:spPr>
      </p:pic>
      <p:sp>
        <p:nvSpPr>
          <p:cNvPr id="5" name="4 Altbilgi Yer Tutucusu"/>
          <p:cNvSpPr>
            <a:spLocks noGrp="1"/>
          </p:cNvSpPr>
          <p:nvPr>
            <p:ph type="ftr" sz="quarter" idx="11"/>
          </p:nvPr>
        </p:nvSpPr>
        <p:spPr/>
        <p:txBody>
          <a:bodyPr/>
          <a:lstStyle/>
          <a:p>
            <a:r>
              <a:rPr lang="tr-TR" smtClean="0"/>
              <a:t>Copyright By </a:t>
            </a:r>
            <a:r>
              <a:rPr lang="az-Cyrl-AZ" smtClean="0"/>
              <a:t>нѕ</a:t>
            </a:r>
            <a:r>
              <a:rPr lang="el-GR" smtClean="0"/>
              <a:t>η </a:t>
            </a:r>
            <a:r>
              <a:rPr lang="az-Cyrl-AZ" smtClean="0"/>
              <a:t>уℓм2</a:t>
            </a:r>
            <a:endParaRPr lang="tr-TR"/>
          </a:p>
        </p:txBody>
      </p:sp>
      <p:sp>
        <p:nvSpPr>
          <p:cNvPr id="6" name="5 Dikdörtgen"/>
          <p:cNvSpPr/>
          <p:nvPr/>
        </p:nvSpPr>
        <p:spPr>
          <a:xfrm>
            <a:off x="2483768" y="476672"/>
            <a:ext cx="3584635" cy="923330"/>
          </a:xfrm>
          <a:prstGeom prst="rect">
            <a:avLst/>
          </a:prstGeom>
          <a:noFill/>
        </p:spPr>
        <p:txBody>
          <a:bodyPr wrap="none" lIns="91440" tIns="45720" rIns="91440" bIns="45720">
            <a:spAutoFit/>
          </a:bodyPr>
          <a:lstStyle/>
          <a:p>
            <a:pPr algn="ctr"/>
            <a:r>
              <a:rPr lang="tr-TR"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ALİ </a:t>
            </a:r>
            <a:r>
              <a:rPr lang="tr-TR" sz="54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NESin</a:t>
            </a:r>
            <a:endParaRPr lang="tr-TR"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xmlns="" val="401061159"/>
      </p:ext>
    </p:extLst>
  </p:cSld>
  <p:clrMapOvr>
    <a:masterClrMapping/>
  </p:clrMapOvr>
  <p:transition spd="slow">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444208" y="4765179"/>
            <a:ext cx="1581783" cy="209282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İçerik Yer Tutucusu 2"/>
          <p:cNvSpPr>
            <a:spLocks noGrp="1"/>
          </p:cNvSpPr>
          <p:nvPr>
            <p:ph idx="1"/>
          </p:nvPr>
        </p:nvSpPr>
        <p:spPr>
          <a:xfrm>
            <a:off x="1115616" y="1556792"/>
            <a:ext cx="7211144" cy="4248472"/>
          </a:xfrm>
        </p:spPr>
        <p:txBody>
          <a:bodyPr>
            <a:normAutofit fontScale="40000" lnSpcReduction="20000"/>
          </a:bodyPr>
          <a:lstStyle/>
          <a:p>
            <a:pPr marL="0" indent="0">
              <a:buNone/>
            </a:pPr>
            <a:r>
              <a:rPr lang="tr-TR" sz="3800" dirty="0" smtClean="0"/>
              <a:t>	</a:t>
            </a:r>
            <a:r>
              <a:rPr lang="tr-TR" sz="3800" b="1" dirty="0">
                <a:latin typeface="Comic Sans MS" pitchFamily="66" charset="0"/>
              </a:rPr>
              <a:t>Ali Kuşçu</a:t>
            </a:r>
            <a:r>
              <a:rPr lang="tr-TR" sz="3800" dirty="0">
                <a:latin typeface="Comic Sans MS" pitchFamily="66" charset="0"/>
              </a:rPr>
              <a:t> asıl adı </a:t>
            </a:r>
            <a:r>
              <a:rPr lang="tr-TR" sz="3800" b="1" dirty="0">
                <a:latin typeface="Comic Sans MS" pitchFamily="66" charset="0"/>
              </a:rPr>
              <a:t>Ali Bin Muhammet</a:t>
            </a:r>
            <a:r>
              <a:rPr lang="tr-TR" sz="3800" dirty="0">
                <a:latin typeface="Comic Sans MS" pitchFamily="66" charset="0"/>
              </a:rPr>
              <a:t> (d. 1403, Semerkant - ö. 16 Aralık 1474, </a:t>
            </a:r>
            <a:r>
              <a:rPr lang="tr-TR" sz="3800" dirty="0" smtClean="0">
                <a:latin typeface="Comic Sans MS" pitchFamily="66" charset="0"/>
              </a:rPr>
              <a:t>   İstanbul</a:t>
            </a:r>
            <a:r>
              <a:rPr lang="tr-TR" sz="3800" dirty="0">
                <a:latin typeface="Comic Sans MS" pitchFamily="66" charset="0"/>
              </a:rPr>
              <a:t>), ünlü Türk Gökbilimci, Matematikçi ve Dilbilimci.</a:t>
            </a:r>
            <a:br>
              <a:rPr lang="tr-TR" sz="3800" dirty="0">
                <a:latin typeface="Comic Sans MS" pitchFamily="66" charset="0"/>
              </a:rPr>
            </a:br>
            <a:r>
              <a:rPr lang="tr-TR" sz="3800" dirty="0">
                <a:latin typeface="Comic Sans MS" pitchFamily="66" charset="0"/>
              </a:rPr>
              <a:t>Gerçek adı, Ali Bin </a:t>
            </a:r>
            <a:r>
              <a:rPr lang="tr-TR" sz="3800" dirty="0" smtClean="0">
                <a:latin typeface="Comic Sans MS" pitchFamily="66" charset="0"/>
              </a:rPr>
              <a:t>Muhammed‘ </a:t>
            </a:r>
            <a:r>
              <a:rPr lang="tr-TR" sz="3800" dirty="0" err="1" smtClean="0">
                <a:latin typeface="Comic Sans MS" pitchFamily="66" charset="0"/>
              </a:rPr>
              <a:t>dir</a:t>
            </a:r>
            <a:r>
              <a:rPr lang="tr-TR" sz="3800" dirty="0">
                <a:latin typeface="Comic Sans MS" pitchFamily="66" charset="0"/>
              </a:rPr>
              <a:t>. Türk-İslam dünyasının büyük astronomi ve kelam alimi olan Ali Kuşçu, 15. </a:t>
            </a:r>
            <a:r>
              <a:rPr lang="tr-TR" sz="3800" dirty="0" smtClean="0">
                <a:latin typeface="Comic Sans MS" pitchFamily="66" charset="0"/>
              </a:rPr>
              <a:t>yüzyılda </a:t>
            </a:r>
            <a:r>
              <a:rPr lang="tr-TR" sz="3800" dirty="0">
                <a:latin typeface="Comic Sans MS" pitchFamily="66" charset="0"/>
              </a:rPr>
              <a:t>Semerkant'ta doğdu. Babası Muhammed, ünlü Türk Sultanı ve astronomu Uluğ Bey'in kuşçusu olduğu için, ailesi "Kuşçu" lakabıyla meşhur oldu. Küçük yaştan itibaren matematik ve astronomiye ilgi duyan Ali Kuşçu, devrin en büyük alimleri olan Bursalı Kadızâde Rumî, </a:t>
            </a:r>
            <a:r>
              <a:rPr lang="tr-TR" sz="3800" dirty="0" err="1">
                <a:latin typeface="Comic Sans MS" pitchFamily="66" charset="0"/>
              </a:rPr>
              <a:t>Gıyâseddin</a:t>
            </a:r>
            <a:r>
              <a:rPr lang="tr-TR" sz="3800" dirty="0">
                <a:latin typeface="Comic Sans MS" pitchFamily="66" charset="0"/>
              </a:rPr>
              <a:t> </a:t>
            </a:r>
            <a:r>
              <a:rPr lang="tr-TR" sz="3800" dirty="0" err="1">
                <a:latin typeface="Comic Sans MS" pitchFamily="66" charset="0"/>
              </a:rPr>
              <a:t>Cemşîd</a:t>
            </a:r>
            <a:r>
              <a:rPr lang="tr-TR" sz="3800" dirty="0">
                <a:latin typeface="Comic Sans MS" pitchFamily="66" charset="0"/>
              </a:rPr>
              <a:t> ve </a:t>
            </a:r>
            <a:r>
              <a:rPr lang="tr-TR" sz="3800" dirty="0" err="1">
                <a:latin typeface="Comic Sans MS" pitchFamily="66" charset="0"/>
              </a:rPr>
              <a:t>Muînuddîn</a:t>
            </a:r>
            <a:r>
              <a:rPr lang="tr-TR" sz="3800" dirty="0">
                <a:latin typeface="Comic Sans MS" pitchFamily="66" charset="0"/>
              </a:rPr>
              <a:t> </a:t>
            </a:r>
            <a:r>
              <a:rPr lang="tr-TR" sz="3800" dirty="0" err="1">
                <a:latin typeface="Comic Sans MS" pitchFamily="66" charset="0"/>
              </a:rPr>
              <a:t>Kâşî’den</a:t>
            </a:r>
            <a:r>
              <a:rPr lang="tr-TR" sz="3800" dirty="0">
                <a:latin typeface="Comic Sans MS" pitchFamily="66" charset="0"/>
              </a:rPr>
              <a:t> matematik ve astronomi dersi aldı. Daha sonra bilgisini artırmak için Kirman'a gitti. Burada </a:t>
            </a:r>
            <a:r>
              <a:rPr lang="tr-TR" sz="3800" dirty="0" err="1">
                <a:latin typeface="Comic Sans MS" pitchFamily="66" charset="0"/>
              </a:rPr>
              <a:t>Hall</a:t>
            </a:r>
            <a:r>
              <a:rPr lang="tr-TR" sz="3800" dirty="0">
                <a:latin typeface="Comic Sans MS" pitchFamily="66" charset="0"/>
              </a:rPr>
              <a:t>-ü Eşkâl-i Kamer (Ay Safhalarının Açıklanması) adlı risale ile Şerh-i </a:t>
            </a:r>
            <a:r>
              <a:rPr lang="tr-TR" sz="3800" dirty="0" err="1">
                <a:latin typeface="Comic Sans MS" pitchFamily="66" charset="0"/>
              </a:rPr>
              <a:t>Tecrîd</a:t>
            </a:r>
            <a:r>
              <a:rPr lang="tr-TR" sz="3800" dirty="0">
                <a:latin typeface="Comic Sans MS" pitchFamily="66" charset="0"/>
              </a:rPr>
              <a:t> adlı eserini yazdı. Ali Kuşçu, Semerkant ve Kirman'da eğitimini tamamladıktan sonra Uluğ Bey'e yardımcı ve rasathanesine müdür oldu. 1449'da hacca gitmek istedi. Tebriz'de Akkoyunlu hükümdarı Uzun Hasan kendisine büyük saygı gösterdi ve Fatih'le barış görüşmelerinde yardımını istedi. Ali Kuşçu, Uzun Hasan'ın sözcülüğünü yaptıktan sonra Fatih'in davetiyle İstanbul'a geldi. Osmanlı - Akkoyunlu sınırında II. </a:t>
            </a:r>
            <a:r>
              <a:rPr lang="tr-TR" sz="3800" dirty="0" err="1" smtClean="0">
                <a:latin typeface="Comic Sans MS" pitchFamily="66" charset="0"/>
              </a:rPr>
              <a:t>Mehmed</a:t>
            </a:r>
            <a:r>
              <a:rPr lang="tr-TR" sz="3800" dirty="0" smtClean="0">
                <a:latin typeface="Comic Sans MS" pitchFamily="66" charset="0"/>
              </a:rPr>
              <a:t>‘ in </a:t>
            </a:r>
            <a:r>
              <a:rPr lang="tr-TR" sz="3800" dirty="0">
                <a:latin typeface="Comic Sans MS" pitchFamily="66" charset="0"/>
              </a:rPr>
              <a:t>emriyle büyük bir törenle karşılanan Ali Kuşçu, Ayasofya medresesine müderris oldu. Ali Kuşçu, 16 Aralık 1474 tarihinde İstanbul'da vefat etti.</a:t>
            </a:r>
            <a:r>
              <a:rPr lang="tr-TR" dirty="0"/>
              <a:t/>
            </a:r>
            <a:br>
              <a:rPr lang="tr-TR" dirty="0"/>
            </a:br>
            <a:r>
              <a:rPr lang="tr-TR" dirty="0"/>
              <a:t/>
            </a:r>
            <a:br>
              <a:rPr lang="tr-TR" dirty="0"/>
            </a:br>
            <a:endParaRPr lang="tr-TR" dirty="0"/>
          </a:p>
        </p:txBody>
      </p:sp>
      <p:sp>
        <p:nvSpPr>
          <p:cNvPr id="5" name="4 Altbilgi Yer Tutucusu"/>
          <p:cNvSpPr>
            <a:spLocks noGrp="1"/>
          </p:cNvSpPr>
          <p:nvPr>
            <p:ph type="ftr" sz="quarter" idx="11"/>
          </p:nvPr>
        </p:nvSpPr>
        <p:spPr/>
        <p:txBody>
          <a:bodyPr/>
          <a:lstStyle/>
          <a:p>
            <a:r>
              <a:rPr lang="tr-TR" smtClean="0"/>
              <a:t>Copyright By </a:t>
            </a:r>
            <a:r>
              <a:rPr lang="az-Cyrl-AZ" smtClean="0"/>
              <a:t>нѕ</a:t>
            </a:r>
            <a:r>
              <a:rPr lang="el-GR" smtClean="0"/>
              <a:t>η </a:t>
            </a:r>
            <a:r>
              <a:rPr lang="az-Cyrl-AZ" smtClean="0"/>
              <a:t>уℓм2</a:t>
            </a:r>
            <a:endParaRPr lang="tr-TR"/>
          </a:p>
        </p:txBody>
      </p:sp>
      <p:sp>
        <p:nvSpPr>
          <p:cNvPr id="6" name="5 Dikdörtgen"/>
          <p:cNvSpPr/>
          <p:nvPr/>
        </p:nvSpPr>
        <p:spPr>
          <a:xfrm>
            <a:off x="2339752" y="548680"/>
            <a:ext cx="4824536" cy="923330"/>
          </a:xfrm>
          <a:prstGeom prst="rect">
            <a:avLst/>
          </a:prstGeom>
          <a:noFill/>
        </p:spPr>
        <p:txBody>
          <a:bodyPr wrap="square" lIns="91440" tIns="45720" rIns="91440" bIns="45720">
            <a:spAutoFit/>
          </a:bodyPr>
          <a:lstStyle/>
          <a:p>
            <a:pPr algn="ctr"/>
            <a:r>
              <a:rPr lang="tr-TR"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ALİ KUŞCU</a:t>
            </a:r>
            <a:endParaRPr lang="tr-TR"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xmlns="" val="818004325"/>
      </p:ext>
    </p:extLst>
  </p:cSld>
  <p:clrMapOvr>
    <a:masterClrMapping/>
  </p:clrMapOvr>
  <p:transition spd="slow">
    <p:push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67544" y="1196752"/>
            <a:ext cx="8229600" cy="4389120"/>
          </a:xfrm>
        </p:spPr>
        <p:txBody>
          <a:bodyPr>
            <a:normAutofit fontScale="62500" lnSpcReduction="20000"/>
          </a:bodyPr>
          <a:lstStyle/>
          <a:p>
            <a:pPr marL="0" indent="0">
              <a:buNone/>
            </a:pPr>
            <a:r>
              <a:rPr lang="tr-TR" b="1" dirty="0"/>
              <a:t>Matrakçı </a:t>
            </a:r>
            <a:r>
              <a:rPr lang="tr-TR" b="1" dirty="0" smtClean="0"/>
              <a:t>Nasuh</a:t>
            </a:r>
            <a:r>
              <a:rPr lang="tr-TR" dirty="0"/>
              <a:t> (?-1553)</a:t>
            </a:r>
            <a:br>
              <a:rPr lang="tr-TR" dirty="0"/>
            </a:br>
            <a:r>
              <a:rPr lang="tr-TR" dirty="0"/>
              <a:t>Türk, minyatürcü. Ayrıca matematik ve tarih konularında kitaplar da yazmış çok yönlü bir bilgindir. Doğum tarihi ve yeri bilinmiyor. Kâtip Çelebi ölüm tarihi olarak 1533′ü vermekteyse de, bunun doğru olmadığı bugün kesinleşmiştir. Çeşitli kaynaklarda onun 1547′den, 1551′den, 1553′ten sonra ölmüş olabileceği ileri sürülmektedir. Yaşamı üstüne bilgi de yok denecek kadar azdır. Saraybosna yakınlarında doğduğuna, dedesinin devşirme olduğuna ilişkin kesinleşmemiş ipuçları vardır.</a:t>
            </a:r>
            <a:br>
              <a:rPr lang="tr-TR" dirty="0"/>
            </a:br>
            <a:r>
              <a:rPr lang="tr-TR" dirty="0"/>
              <a:t>Enderun’da okumuştur. Matrakçı ya da </a:t>
            </a:r>
            <a:r>
              <a:rPr lang="tr-TR" dirty="0" err="1"/>
              <a:t>Matrakî</a:t>
            </a:r>
            <a:r>
              <a:rPr lang="tr-TR" dirty="0"/>
              <a:t> adıyla anılması, </a:t>
            </a:r>
            <a:r>
              <a:rPr lang="tr-TR" dirty="0" err="1"/>
              <a:t>lobotu</a:t>
            </a:r>
            <a:r>
              <a:rPr lang="tr-TR" dirty="0"/>
              <a:t> andıran sopalarla oynandığı ve eskrime benzeyen bir tür savaş oyunu olduğu bilinen “matrak” oyununda çok usta olmasından ve belki de bu oyunun mucidi bulunmasından ileri gelmektedir. Nasuh ayrıca çok usta bir </a:t>
            </a:r>
            <a:r>
              <a:rPr lang="tr-TR" dirty="0" err="1"/>
              <a:t>silahşördü</a:t>
            </a:r>
            <a:r>
              <a:rPr lang="tr-TR" dirty="0"/>
              <a:t>. Bu nedenle </a:t>
            </a:r>
            <a:r>
              <a:rPr lang="tr-TR" dirty="0" err="1"/>
              <a:t>Silahî</a:t>
            </a:r>
            <a:r>
              <a:rPr lang="tr-TR" dirty="0"/>
              <a:t> adıyla da anılırdı. Türlü silah ve mızrak oyunlarındaki ustalığı nedeniyle Osmanlı ülkesinde “</a:t>
            </a:r>
            <a:r>
              <a:rPr lang="tr-TR" dirty="0" err="1"/>
              <a:t>üstad</a:t>
            </a:r>
            <a:r>
              <a:rPr lang="tr-TR" dirty="0"/>
              <a:t>” ve “reis” olarak tanınması için 1530′da I. Süleyman (Kanuni) tarafından verilmiş bir beratı da vardı. Çeşitli silahların nasıl kullanılacağını ve dövüş yöntemlerini anlatan </a:t>
            </a:r>
            <a:r>
              <a:rPr lang="tr-TR" dirty="0" err="1"/>
              <a:t>Tuhfetü’l-Guzât</a:t>
            </a:r>
            <a:r>
              <a:rPr lang="tr-TR" dirty="0"/>
              <a:t> adlı bir kılavuz kitap bile yazmıştı.</a:t>
            </a:r>
            <a:br>
              <a:rPr lang="tr-TR" dirty="0"/>
            </a:br>
            <a:r>
              <a:rPr lang="tr-TR" dirty="0"/>
              <a:t>Nasuh, özellikle geometri ve matematik alanlarında önemli bir bilim adamıydı. Uzunluk ölçülerini gösteren cetveller hazırlamış ve bu konuda kendinden sonra gelenlere önderlik etmiştir. Matematiğe ilişkin iki kitabı </a:t>
            </a:r>
            <a:r>
              <a:rPr lang="tr-TR" dirty="0" err="1"/>
              <a:t>Cemâlü’l-Küttâb</a:t>
            </a:r>
            <a:r>
              <a:rPr lang="tr-TR" dirty="0"/>
              <a:t> ve </a:t>
            </a:r>
            <a:r>
              <a:rPr lang="tr-TR" dirty="0" err="1"/>
              <a:t>Kemalü’l</a:t>
            </a:r>
            <a:r>
              <a:rPr lang="tr-TR" dirty="0"/>
              <a:t>- </a:t>
            </a:r>
            <a:r>
              <a:rPr lang="tr-TR" dirty="0" err="1"/>
              <a:t>Hisâb</a:t>
            </a:r>
            <a:r>
              <a:rPr lang="tr-TR" dirty="0"/>
              <a:t> ile </a:t>
            </a:r>
            <a:r>
              <a:rPr lang="tr-TR" dirty="0" err="1"/>
              <a:t>Umdetü’l-Hisâb’ı</a:t>
            </a:r>
            <a:r>
              <a:rPr lang="tr-TR" dirty="0"/>
              <a:t> I. Selim (Yavuz) döneminde yazmış ve padişaha adamıştır. Bu yapıtlardan sonuncusu uzun yıllar matematikçilerin elkitabı olarak kullanılmıştır.</a:t>
            </a:r>
            <a:br>
              <a:rPr lang="tr-TR" dirty="0"/>
            </a:br>
            <a:endParaRPr lang="tr-TR" dirty="0"/>
          </a:p>
        </p:txBody>
      </p:sp>
      <p:sp>
        <p:nvSpPr>
          <p:cNvPr id="4" name="Dikdörtgen 3"/>
          <p:cNvSpPr/>
          <p:nvPr/>
        </p:nvSpPr>
        <p:spPr>
          <a:xfrm>
            <a:off x="1953650" y="332656"/>
            <a:ext cx="5337680" cy="92333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tr-TR" sz="5400" b="1" cap="none" spc="0" dirty="0" smtClean="0">
                <a:ln>
                  <a:prstDash val="solid"/>
                </a:ln>
                <a:solidFill>
                  <a:schemeClr val="bg2">
                    <a:lumMod val="10000"/>
                  </a:schemeClr>
                </a:solidFill>
                <a:effectLst>
                  <a:outerShdw blurRad="88000" dist="50800" dir="5040000" algn="tl">
                    <a:schemeClr val="accent4">
                      <a:tint val="80000"/>
                      <a:satMod val="250000"/>
                      <a:alpha val="45000"/>
                    </a:schemeClr>
                  </a:outerShdw>
                </a:effectLst>
              </a:rPr>
              <a:t>Matrakçı Nasuh</a:t>
            </a:r>
            <a:endParaRPr lang="tr-TR" sz="5400" b="1" cap="none" spc="0" dirty="0">
              <a:ln>
                <a:prstDash val="solid"/>
              </a:ln>
              <a:solidFill>
                <a:schemeClr val="bg2">
                  <a:lumMod val="10000"/>
                </a:schemeClr>
              </a:solidFill>
              <a:effectLst>
                <a:outerShdw blurRad="88000" dist="50800" dir="5040000" algn="tl">
                  <a:schemeClr val="accent4">
                    <a:tint val="80000"/>
                    <a:satMod val="250000"/>
                    <a:alpha val="45000"/>
                  </a:schemeClr>
                </a:outerShdw>
              </a:effectLst>
            </a:endParaRPr>
          </a:p>
        </p:txBody>
      </p:sp>
      <p:sp>
        <p:nvSpPr>
          <p:cNvPr id="5" name="4 Altbilgi Yer Tutucusu"/>
          <p:cNvSpPr>
            <a:spLocks noGrp="1"/>
          </p:cNvSpPr>
          <p:nvPr>
            <p:ph type="ftr" sz="quarter" idx="11"/>
          </p:nvPr>
        </p:nvSpPr>
        <p:spPr/>
        <p:txBody>
          <a:bodyPr/>
          <a:lstStyle/>
          <a:p>
            <a:r>
              <a:rPr lang="tr-TR" smtClean="0"/>
              <a:t>Copyright By </a:t>
            </a:r>
            <a:r>
              <a:rPr lang="az-Cyrl-AZ" smtClean="0"/>
              <a:t>нѕ</a:t>
            </a:r>
            <a:r>
              <a:rPr lang="el-GR" smtClean="0"/>
              <a:t>η </a:t>
            </a:r>
            <a:r>
              <a:rPr lang="az-Cyrl-AZ" smtClean="0"/>
              <a:t>уℓм2</a:t>
            </a:r>
            <a:endParaRPr lang="tr-TR"/>
          </a:p>
        </p:txBody>
      </p:sp>
      <p:pic>
        <p:nvPicPr>
          <p:cNvPr id="6" name="5 Resim" descr="ssa.jpg"/>
          <p:cNvPicPr>
            <a:picLocks noChangeAspect="1"/>
          </p:cNvPicPr>
          <p:nvPr/>
        </p:nvPicPr>
        <p:blipFill>
          <a:blip r:embed="rId3" cstate="print"/>
          <a:stretch>
            <a:fillRect/>
          </a:stretch>
        </p:blipFill>
        <p:spPr>
          <a:xfrm>
            <a:off x="6660232" y="5143199"/>
            <a:ext cx="2051720" cy="171480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2896127939"/>
      </p:ext>
    </p:extLst>
  </p:cSld>
  <p:clrMapOvr>
    <a:masterClrMapping/>
  </p:clrMapOvr>
  <p:transition spd="slow">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559824" y="4841776"/>
            <a:ext cx="1584176" cy="201622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4 Altbilgi Yer Tutucusu"/>
          <p:cNvSpPr>
            <a:spLocks noGrp="1"/>
          </p:cNvSpPr>
          <p:nvPr>
            <p:ph type="ftr" sz="quarter" idx="11"/>
          </p:nvPr>
        </p:nvSpPr>
        <p:spPr/>
        <p:txBody>
          <a:bodyPr/>
          <a:lstStyle/>
          <a:p>
            <a:r>
              <a:rPr lang="tr-TR" smtClean="0"/>
              <a:t>Copyright By </a:t>
            </a:r>
            <a:r>
              <a:rPr lang="az-Cyrl-AZ" smtClean="0"/>
              <a:t>нѕ</a:t>
            </a:r>
            <a:r>
              <a:rPr lang="el-GR" smtClean="0"/>
              <a:t>η </a:t>
            </a:r>
            <a:r>
              <a:rPr lang="az-Cyrl-AZ" smtClean="0"/>
              <a:t>уℓм2</a:t>
            </a:r>
            <a:endParaRPr lang="tr-TR"/>
          </a:p>
        </p:txBody>
      </p:sp>
      <p:sp>
        <p:nvSpPr>
          <p:cNvPr id="8" name="7 Dikdörtgen"/>
          <p:cNvSpPr/>
          <p:nvPr/>
        </p:nvSpPr>
        <p:spPr>
          <a:xfrm>
            <a:off x="683568" y="620688"/>
            <a:ext cx="7256217" cy="923330"/>
          </a:xfrm>
          <a:prstGeom prst="rect">
            <a:avLst/>
          </a:prstGeom>
          <a:noFill/>
        </p:spPr>
        <p:txBody>
          <a:bodyPr wrap="none" lIns="91440" tIns="45720" rIns="91440" bIns="45720">
            <a:spAutoFit/>
          </a:bodyPr>
          <a:lstStyle/>
          <a:p>
            <a:pPr algn="ctr"/>
            <a:r>
              <a:rPr lang="tr-TR" sz="5400" b="1"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Abdülhamid</a:t>
            </a:r>
            <a:r>
              <a:rPr lang="tr-TR"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tr-TR" sz="5400" b="1"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İbn</a:t>
            </a:r>
            <a:r>
              <a:rPr lang="tr-TR"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Türk</a:t>
            </a:r>
            <a:endParaRPr lang="tr-TR"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 name="8 İçerik Yer Tutucusu"/>
          <p:cNvSpPr>
            <a:spLocks noGrp="1"/>
          </p:cNvSpPr>
          <p:nvPr>
            <p:ph idx="1"/>
          </p:nvPr>
        </p:nvSpPr>
        <p:spPr>
          <a:xfrm>
            <a:off x="467544" y="1772816"/>
            <a:ext cx="8229600" cy="4389120"/>
          </a:xfrm>
        </p:spPr>
        <p:txBody>
          <a:bodyPr>
            <a:normAutofit fontScale="70000" lnSpcReduction="20000"/>
          </a:bodyPr>
          <a:lstStyle/>
          <a:p>
            <a:r>
              <a:rPr lang="tr-TR" b="1" dirty="0" smtClean="0"/>
              <a:t>Tarihte Türk lakabını taşıyan nadir Türk bilim adamlarındandır. </a:t>
            </a:r>
            <a:r>
              <a:rPr lang="tr-TR" b="1" dirty="0" err="1" smtClean="0"/>
              <a:t>Hârezmi'nin</a:t>
            </a:r>
            <a:r>
              <a:rPr lang="tr-TR" b="1" dirty="0" smtClean="0"/>
              <a:t> çağdaşıdır. Cebir konusunda yazmış olduğu kitabın ancak küçük bir bölümü bugün elimizde bulunmaktadır. Burada, özel tipler halinde gruplandırılmış ikinci derece denklemlerinin çözümleri, </a:t>
            </a:r>
            <a:r>
              <a:rPr lang="tr-TR" b="1" dirty="0" err="1" smtClean="0"/>
              <a:t>Hârizmi'ninkilerden</a:t>
            </a:r>
            <a:r>
              <a:rPr lang="tr-TR" b="1" dirty="0" smtClean="0"/>
              <a:t> daha ayrıntılı olarak verilmiştir.</a:t>
            </a:r>
            <a:br>
              <a:rPr lang="tr-TR" b="1" dirty="0" smtClean="0"/>
            </a:br>
            <a:r>
              <a:rPr lang="tr-TR" b="1" dirty="0" smtClean="0"/>
              <a:t/>
            </a:r>
            <a:br>
              <a:rPr lang="tr-TR" b="1" dirty="0" smtClean="0"/>
            </a:br>
            <a:r>
              <a:rPr lang="tr-TR" b="1" dirty="0" smtClean="0"/>
              <a:t>Mesela x² + c = </a:t>
            </a:r>
            <a:r>
              <a:rPr lang="tr-TR" b="1" dirty="0" err="1" smtClean="0"/>
              <a:t>bx</a:t>
            </a:r>
            <a:r>
              <a:rPr lang="tr-TR" b="1" dirty="0" smtClean="0"/>
              <a:t> denkleminin, diğer denklem tiplerinden farklı olarak iki çözümü olduğunu ayrı ayrı şekillerle göstermiş olduğu halde, </a:t>
            </a:r>
            <a:r>
              <a:rPr lang="tr-TR" b="1" dirty="0" err="1" smtClean="0"/>
              <a:t>Hârizmi</a:t>
            </a:r>
            <a:r>
              <a:rPr lang="tr-TR" b="1" dirty="0" smtClean="0"/>
              <a:t> bir tek şekil kullanmıştır; ayrıca </a:t>
            </a:r>
            <a:r>
              <a:rPr lang="tr-TR" b="1" dirty="0" err="1" smtClean="0"/>
              <a:t>Abdülhamid</a:t>
            </a:r>
            <a:r>
              <a:rPr lang="tr-TR" b="1" dirty="0" smtClean="0"/>
              <a:t> </a:t>
            </a:r>
            <a:r>
              <a:rPr lang="tr-TR" b="1" dirty="0" err="1" smtClean="0"/>
              <a:t>ibn</a:t>
            </a:r>
            <a:r>
              <a:rPr lang="tr-TR" b="1" dirty="0" smtClean="0"/>
              <a:t> Türk, c * (b/2)² durumunda çözümün imkansız olacağını da şekil vererek kanıtlamıştır. Bu nedenle </a:t>
            </a:r>
            <a:r>
              <a:rPr lang="tr-TR" b="1" dirty="0" err="1" smtClean="0"/>
              <a:t>İbn</a:t>
            </a:r>
            <a:r>
              <a:rPr lang="tr-TR" b="1" dirty="0" smtClean="0"/>
              <a:t> Türk'ün açıklamasının </a:t>
            </a:r>
            <a:r>
              <a:rPr lang="tr-TR" b="1" dirty="0" err="1" smtClean="0"/>
              <a:t>Hârizmi'ninkinden</a:t>
            </a:r>
            <a:r>
              <a:rPr lang="tr-TR" b="1" dirty="0" smtClean="0"/>
              <a:t> daha mükemmel olduğu söylenebilir.</a:t>
            </a:r>
            <a:br>
              <a:rPr lang="tr-TR" b="1" dirty="0" smtClean="0"/>
            </a:br>
            <a:r>
              <a:rPr lang="tr-TR" b="1" dirty="0" smtClean="0"/>
              <a:t/>
            </a:r>
            <a:br>
              <a:rPr lang="tr-TR" b="1" dirty="0" smtClean="0"/>
            </a:br>
            <a:r>
              <a:rPr lang="tr-TR" b="1" dirty="0" err="1" smtClean="0"/>
              <a:t>İbn</a:t>
            </a:r>
            <a:r>
              <a:rPr lang="tr-TR" b="1" dirty="0" smtClean="0"/>
              <a:t> Türk'ün söz konusu cebir kitabı, </a:t>
            </a:r>
            <a:r>
              <a:rPr lang="tr-TR" b="1" dirty="0" err="1" smtClean="0"/>
              <a:t>Hârizmi'nin</a:t>
            </a:r>
            <a:r>
              <a:rPr lang="tr-TR" b="1" dirty="0" smtClean="0"/>
              <a:t> ilk cebir kitabı yazarı olma özelliğini şüpheli bir hale getirmektedir, buna rağmen </a:t>
            </a:r>
            <a:r>
              <a:rPr lang="tr-TR" b="1" dirty="0" err="1" smtClean="0"/>
              <a:t>Hârizmi'nin</a:t>
            </a:r>
            <a:r>
              <a:rPr lang="tr-TR" b="1" dirty="0" smtClean="0"/>
              <a:t> cebir tarihindeki etkisi tartışılamaz önemdedir.</a:t>
            </a:r>
            <a:br>
              <a:rPr lang="tr-TR" b="1" dirty="0" smtClean="0"/>
            </a:br>
            <a:endParaRPr lang="tr-TR" dirty="0"/>
          </a:p>
        </p:txBody>
      </p:sp>
    </p:spTree>
    <p:extLst>
      <p:ext uri="{BB962C8B-B14F-4D97-AF65-F5344CB8AC3E}">
        <p14:creationId xmlns:p14="http://schemas.microsoft.com/office/powerpoint/2010/main" xmlns="" val="932171337"/>
      </p:ext>
    </p:extLst>
  </p:cSld>
  <p:clrMapOvr>
    <a:masterClrMapping/>
  </p:clrMapOvr>
  <p:transition spd="slow">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normAutofit fontScale="47500" lnSpcReduction="20000"/>
          </a:bodyPr>
          <a:lstStyle/>
          <a:p>
            <a:pPr marL="0" indent="0">
              <a:buNone/>
            </a:pPr>
            <a:r>
              <a:rPr lang="tr-TR" dirty="0"/>
              <a:t>Asıl adı </a:t>
            </a:r>
            <a:r>
              <a:rPr lang="tr-TR" dirty="0" err="1"/>
              <a:t>Giyaseddin</a:t>
            </a:r>
            <a:r>
              <a:rPr lang="tr-TR" dirty="0"/>
              <a:t> </a:t>
            </a:r>
            <a:r>
              <a:rPr lang="tr-TR" dirty="0" err="1"/>
              <a:t>Ebu’l</a:t>
            </a:r>
            <a:r>
              <a:rPr lang="tr-TR" dirty="0"/>
              <a:t> </a:t>
            </a:r>
            <a:r>
              <a:rPr lang="tr-TR" dirty="0" err="1"/>
              <a:t>Feth</a:t>
            </a:r>
            <a:r>
              <a:rPr lang="tr-TR" dirty="0"/>
              <a:t> Bin İbrahim El </a:t>
            </a:r>
            <a:r>
              <a:rPr lang="tr-TR" dirty="0" err="1"/>
              <a:t>Hayyam’dır</a:t>
            </a:r>
            <a:r>
              <a:rPr lang="tr-TR" dirty="0"/>
              <a:t>. 18 Mayıs 1048′de </a:t>
            </a:r>
            <a:r>
              <a:rPr lang="tr-TR" dirty="0" err="1"/>
              <a:t>İranın</a:t>
            </a:r>
            <a:r>
              <a:rPr lang="tr-TR" dirty="0"/>
              <a:t> </a:t>
            </a:r>
            <a:r>
              <a:rPr lang="tr-TR" dirty="0" err="1"/>
              <a:t>Nişabur</a:t>
            </a:r>
            <a:r>
              <a:rPr lang="tr-TR" dirty="0"/>
              <a:t> kentinde doğan Ömer </a:t>
            </a:r>
            <a:r>
              <a:rPr lang="tr-TR" dirty="0" err="1"/>
              <a:t>Hayyam</a:t>
            </a:r>
            <a:r>
              <a:rPr lang="tr-TR" dirty="0"/>
              <a:t> bir çadırcının oğluydu. Çadırcı anlamına gelen soyadını babasının mesleğinden almıştır. Fakat o </a:t>
            </a:r>
            <a:r>
              <a:rPr lang="tr-TR" dirty="0" err="1"/>
              <a:t>soyisminin</a:t>
            </a:r>
            <a:r>
              <a:rPr lang="tr-TR" dirty="0"/>
              <a:t> çok ötesinde işlere imza atmıştır. Daha yaşadığı dönemde </a:t>
            </a:r>
            <a:r>
              <a:rPr lang="tr-TR" dirty="0" err="1"/>
              <a:t>İbn</a:t>
            </a:r>
            <a:r>
              <a:rPr lang="tr-TR" dirty="0"/>
              <a:t>-i Sina’dan sonra Doğu’nun yetiştirdiği en büyük bilgin olarak kabul ediliyordu. Tıp, fizik, astronomi, cebir, geometri ve yüksek matematik alanlarında önemli çalışmaları olan Ömer </a:t>
            </a:r>
            <a:r>
              <a:rPr lang="tr-TR" dirty="0" err="1"/>
              <a:t>Hayyam</a:t>
            </a:r>
            <a:r>
              <a:rPr lang="tr-TR" dirty="0"/>
              <a:t> için zamanın bütün bilgilerini bildiği söylenirdi. O herkesten farklı olarak yaptığı çalışmaların çoğunu kaleme almadı, oysa O ismini çokça duyduğumuz teoremlerin isimsiz kahramanıdır. Elde bulunan ender kayıtlara dayanılarak Ömer </a:t>
            </a:r>
            <a:r>
              <a:rPr lang="tr-TR" dirty="0" err="1"/>
              <a:t>Hayyam’ın</a:t>
            </a:r>
            <a:r>
              <a:rPr lang="tr-TR" dirty="0"/>
              <a:t> çalışmaları şöyle sıralanabilir.</a:t>
            </a:r>
            <a:br>
              <a:rPr lang="tr-TR" dirty="0"/>
            </a:br>
            <a:r>
              <a:rPr lang="tr-TR" dirty="0"/>
              <a:t>Yazdığı bilimsel içerikli kitaplar arasında Cebir ve Geometri Üzerine, Fiziksel Bilimler Alanında Bir Özet, Varlıkla İlgili Bilgi Özeti, Oluş ve Görüşler, Bilgelikler Ölçüsü, Akıllar Bahçesi yer alır. En büyük eseri Cebir </a:t>
            </a:r>
            <a:r>
              <a:rPr lang="tr-TR" dirty="0" err="1"/>
              <a:t>Risalesi’dir</a:t>
            </a:r>
            <a:r>
              <a:rPr lang="tr-TR" dirty="0"/>
              <a:t>. On bölümden oluşan bu kitabın dört bölümünde kübik denklemleri incelemiş ve bu denklemleri sınıflandırmıştır. Matematik tarihinde ilk kez bu sınıflandırmayı yapan kişidir. O </a:t>
            </a:r>
            <a:r>
              <a:rPr lang="tr-TR" dirty="0" err="1"/>
              <a:t>cebiri</a:t>
            </a:r>
            <a:r>
              <a:rPr lang="tr-TR" dirty="0"/>
              <a:t>, sayısal ve geometrik bilinmeyenlerin belirlenmesini amaçlayan bilim olarak tanımlardı. Matematik bilgisi ve yeteneği zamanın çok ötesinde olan Ömer </a:t>
            </a:r>
            <a:r>
              <a:rPr lang="tr-TR" dirty="0" err="1"/>
              <a:t>Hayyam</a:t>
            </a:r>
            <a:r>
              <a:rPr lang="tr-TR" dirty="0"/>
              <a:t> denklemlerle ilgili başarılı çalışmalar yapmıştır. Nitekim, </a:t>
            </a:r>
            <a:r>
              <a:rPr lang="tr-TR" dirty="0" err="1"/>
              <a:t>Hayyam</a:t>
            </a:r>
            <a:r>
              <a:rPr lang="tr-TR" dirty="0"/>
              <a:t> 13 farklı 3. dereceden denklem tanımlamıştır. Denklemleri çoğunlukla geometrik </a:t>
            </a:r>
            <a:r>
              <a:rPr lang="tr-TR" dirty="0" err="1"/>
              <a:t>metod</a:t>
            </a:r>
            <a:r>
              <a:rPr lang="tr-TR" dirty="0"/>
              <a:t> kullanarak çözmüştür ve bu çözümler zekice seçilmiş konikler üzerine dayandırılmıştır. Bu kitabında iki koniğin arakesitini kullanarak 3. dereceden her denklem tipi için köklerin bir geometrik çizimi bulunduğunu belirtir ve bu köklerin varlık koşullarını tartışır.</a:t>
            </a:r>
            <a:br>
              <a:rPr lang="tr-TR" dirty="0"/>
            </a:br>
            <a:r>
              <a:rPr lang="tr-TR" dirty="0"/>
              <a:t>Bunun </a:t>
            </a:r>
            <a:r>
              <a:rPr lang="tr-TR" dirty="0" err="1"/>
              <a:t>yanısıra</a:t>
            </a:r>
            <a:r>
              <a:rPr lang="tr-TR" dirty="0"/>
              <a:t> </a:t>
            </a:r>
            <a:r>
              <a:rPr lang="tr-TR" dirty="0" err="1"/>
              <a:t>Hayyam</a:t>
            </a:r>
            <a:r>
              <a:rPr lang="tr-TR" dirty="0"/>
              <a:t>, </a:t>
            </a:r>
            <a:r>
              <a:rPr lang="tr-TR" dirty="0" err="1"/>
              <a:t>binom</a:t>
            </a:r>
            <a:r>
              <a:rPr lang="tr-TR" dirty="0"/>
              <a:t> açılımını da bulmuştur. </a:t>
            </a:r>
            <a:r>
              <a:rPr lang="tr-TR" dirty="0" err="1"/>
              <a:t>Binom</a:t>
            </a:r>
            <a:r>
              <a:rPr lang="tr-TR" dirty="0"/>
              <a:t> </a:t>
            </a:r>
            <a:r>
              <a:rPr lang="tr-TR" dirty="0" err="1"/>
              <a:t>teoerimini</a:t>
            </a:r>
            <a:r>
              <a:rPr lang="tr-TR" dirty="0"/>
              <a:t> ve bu açılımdaki kat sayıları bulan ilk kişi olduğu düşünülmektedir. (Pascal üçgeni diye bildiğimiz şey aslında bir </a:t>
            </a:r>
            <a:r>
              <a:rPr lang="tr-TR" dirty="0" err="1"/>
              <a:t>Hayyam</a:t>
            </a:r>
            <a:r>
              <a:rPr lang="tr-TR" dirty="0"/>
              <a:t> üçgenidir). Öğrenimi tamamlayan Ömer </a:t>
            </a:r>
            <a:r>
              <a:rPr lang="tr-TR" dirty="0" err="1"/>
              <a:t>Hayyam</a:t>
            </a:r>
            <a:r>
              <a:rPr lang="tr-TR" dirty="0"/>
              <a:t> kendisine bugünlere kadar uzanacak bir ün kazandıran Cebir </a:t>
            </a:r>
            <a:r>
              <a:rPr lang="tr-TR" dirty="0" err="1"/>
              <a:t>Risaliyesi’ni</a:t>
            </a:r>
            <a:r>
              <a:rPr lang="tr-TR" dirty="0"/>
              <a:t> ve </a:t>
            </a:r>
            <a:r>
              <a:rPr lang="tr-TR" dirty="0" err="1"/>
              <a:t>Rubaiyat’ı</a:t>
            </a:r>
            <a:r>
              <a:rPr lang="tr-TR" dirty="0"/>
              <a:t> Semerkant’ta kaleme almıştır. Dönemin üç ünlü ismi </a:t>
            </a:r>
            <a:r>
              <a:rPr lang="tr-TR" dirty="0" err="1"/>
              <a:t>Nizamülmülk</a:t>
            </a:r>
            <a:r>
              <a:rPr lang="tr-TR" dirty="0"/>
              <a:t>, Hasan </a:t>
            </a:r>
            <a:r>
              <a:rPr lang="tr-TR" dirty="0" err="1"/>
              <a:t>Sabbah</a:t>
            </a:r>
            <a:r>
              <a:rPr lang="tr-TR" dirty="0"/>
              <a:t> ve Ömer </a:t>
            </a:r>
            <a:r>
              <a:rPr lang="tr-TR" dirty="0" err="1"/>
              <a:t>Hayyam</a:t>
            </a:r>
            <a:r>
              <a:rPr lang="tr-TR" dirty="0"/>
              <a:t> bu şehirde bir araya gelmiştir. Dönemin hakanı </a:t>
            </a:r>
            <a:r>
              <a:rPr lang="tr-TR" dirty="0" err="1"/>
              <a:t>Melikşah</a:t>
            </a:r>
            <a:r>
              <a:rPr lang="tr-TR" dirty="0"/>
              <a:t>, adı devlet düzeni anlamına gelen ve bu ada yakışır yaşayan veziri </a:t>
            </a:r>
            <a:r>
              <a:rPr lang="tr-TR" dirty="0" err="1"/>
              <a:t>Nizamül-mülk’e</a:t>
            </a:r>
            <a:r>
              <a:rPr lang="tr-TR" dirty="0"/>
              <a:t> çok güvenirdi. Ömer </a:t>
            </a:r>
            <a:r>
              <a:rPr lang="tr-TR" dirty="0" err="1"/>
              <a:t>Hayyam</a:t>
            </a:r>
            <a:r>
              <a:rPr lang="tr-TR" dirty="0"/>
              <a:t> ile ilk kez Semerkant’ta tanışan Nizam onu İsfahan’a davet eder. </a:t>
            </a:r>
            <a:r>
              <a:rPr lang="tr-TR" sz="3200" dirty="0">
                <a:latin typeface="Comic Sans MS" pitchFamily="66" charset="0"/>
              </a:rPr>
              <a:t>Orada</a:t>
            </a:r>
            <a:r>
              <a:rPr lang="tr-TR" dirty="0"/>
              <a:t> buluştuklarında O’na devlet hülyasından bahseder ve bu büyük hayalinin gerçekleşmesi için </a:t>
            </a:r>
            <a:r>
              <a:rPr lang="tr-TR" dirty="0" err="1"/>
              <a:t>Hayyam’dan</a:t>
            </a:r>
            <a:r>
              <a:rPr lang="tr-TR" dirty="0"/>
              <a:t> yardım ister. Fakat </a:t>
            </a:r>
            <a:r>
              <a:rPr lang="tr-TR" dirty="0" err="1"/>
              <a:t>Hayyam</a:t>
            </a:r>
            <a:r>
              <a:rPr lang="tr-TR" dirty="0"/>
              <a:t> devlet işlerine karışmak istemez ve teklifini geri çevirir. 4 Aralık 1131′de doğduğu yer olan </a:t>
            </a:r>
            <a:r>
              <a:rPr lang="tr-TR" dirty="0" err="1"/>
              <a:t>Nişabur</a:t>
            </a:r>
            <a:r>
              <a:rPr lang="tr-TR" dirty="0"/>
              <a:t>’ da fani dünyaya veda eder.</a:t>
            </a:r>
            <a:br>
              <a:rPr lang="tr-TR" dirty="0"/>
            </a:br>
            <a:endParaRPr lang="tr-TR" dirty="0"/>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092280" y="5097214"/>
            <a:ext cx="1768647" cy="176078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4 Altbilgi Yer Tutucusu"/>
          <p:cNvSpPr>
            <a:spLocks noGrp="1"/>
          </p:cNvSpPr>
          <p:nvPr>
            <p:ph type="ftr" sz="quarter" idx="11"/>
          </p:nvPr>
        </p:nvSpPr>
        <p:spPr/>
        <p:txBody>
          <a:bodyPr/>
          <a:lstStyle/>
          <a:p>
            <a:r>
              <a:rPr lang="tr-TR" smtClean="0"/>
              <a:t>Copyright By </a:t>
            </a:r>
            <a:r>
              <a:rPr lang="az-Cyrl-AZ" smtClean="0"/>
              <a:t>нѕ</a:t>
            </a:r>
            <a:r>
              <a:rPr lang="el-GR" smtClean="0"/>
              <a:t>η </a:t>
            </a:r>
            <a:r>
              <a:rPr lang="az-Cyrl-AZ" smtClean="0"/>
              <a:t>уℓм2</a:t>
            </a:r>
            <a:endParaRPr lang="tr-TR"/>
          </a:p>
        </p:txBody>
      </p:sp>
      <p:sp>
        <p:nvSpPr>
          <p:cNvPr id="6" name="5 Dikdörtgen"/>
          <p:cNvSpPr/>
          <p:nvPr/>
        </p:nvSpPr>
        <p:spPr>
          <a:xfrm>
            <a:off x="2051720" y="764704"/>
            <a:ext cx="5376152" cy="923330"/>
          </a:xfrm>
          <a:prstGeom prst="rect">
            <a:avLst/>
          </a:prstGeom>
          <a:noFill/>
        </p:spPr>
        <p:txBody>
          <a:bodyPr wrap="none" lIns="91440" tIns="45720" rIns="91440" bIns="45720">
            <a:spAutoFit/>
          </a:bodyPr>
          <a:lstStyle/>
          <a:p>
            <a:pPr algn="ctr"/>
            <a:r>
              <a:rPr lang="tr-TR"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ÖMER HAYYAM</a:t>
            </a:r>
            <a:endParaRPr lang="tr-TR"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xmlns="" val="3844575837"/>
      </p:ext>
    </p:extLst>
  </p:cSld>
  <p:clrMapOvr>
    <a:masterClrMapping/>
  </p:clrMapOvr>
  <p:transition spd="slow">
    <p:strips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95536" y="1628800"/>
            <a:ext cx="8229600" cy="4389120"/>
          </a:xfrm>
        </p:spPr>
        <p:txBody>
          <a:bodyPr>
            <a:noAutofit/>
          </a:bodyPr>
          <a:lstStyle/>
          <a:p>
            <a:r>
              <a:rPr lang="tr-TR" sz="1000" dirty="0" smtClean="0">
                <a:latin typeface="Comic Sans MS" pitchFamily="66" charset="0"/>
              </a:rPr>
              <a:t>1864 yılında İstanbul’da yoksul bir ailenin oğlu olarak dünyaya geldi. Babası Boyabatlı Hasan Ağa, annesi Saniye Hanımdır. Anne ve babasının ölümü üzerine ninesi tarafından on yaşındayken </a:t>
            </a:r>
            <a:r>
              <a:rPr lang="tr-TR" sz="1000" dirty="0" err="1" smtClean="0">
                <a:latin typeface="Comic Sans MS" pitchFamily="66" charset="0"/>
              </a:rPr>
              <a:t>Darüşşafaka’ya</a:t>
            </a:r>
            <a:r>
              <a:rPr lang="tr-TR" sz="1000" dirty="0" smtClean="0">
                <a:latin typeface="Comic Sans MS" pitchFamily="66" charset="0"/>
              </a:rPr>
              <a:t> verildi. 1882 yılında </a:t>
            </a:r>
            <a:r>
              <a:rPr lang="tr-TR" sz="1000" dirty="0" err="1" smtClean="0">
                <a:latin typeface="Comic Sans MS" pitchFamily="66" charset="0"/>
              </a:rPr>
              <a:t>Darüşşafaka’yı</a:t>
            </a:r>
            <a:r>
              <a:rPr lang="tr-TR" sz="1000" dirty="0" smtClean="0">
                <a:latin typeface="Comic Sans MS" pitchFamily="66" charset="0"/>
              </a:rPr>
              <a:t> birincilikle bitirdi. Aynı yıl Posta ve Telgraf Nezareti Telgraf Kalemi (Fen Şubesi)’ne memur olarak atandı. 1884 yılında Nezaretin Avrupa’da uzman telgraf mühendisi ve fizikçi yetiştirme kararı üzerine birkaç arkadaşıyla birlikte Paris’e gönderildi ve burada </a:t>
            </a:r>
            <a:r>
              <a:rPr lang="tr-TR" sz="1000" dirty="0" err="1" smtClean="0">
                <a:latin typeface="Comic Sans MS" pitchFamily="66" charset="0"/>
              </a:rPr>
              <a:t>Politeknik</a:t>
            </a:r>
            <a:r>
              <a:rPr lang="tr-TR" sz="1000" dirty="0" smtClean="0">
                <a:latin typeface="Comic Sans MS" pitchFamily="66" charset="0"/>
              </a:rPr>
              <a:t> Yüksekokulu’nda elektrik mühendisliği öğrenimi gördü. 1887 yılında İstanbul’a döndü ve eski dairesinde elektrik mühendisi ve müfettiş olarak çalıştı. Ek görev olarak </a:t>
            </a:r>
            <a:r>
              <a:rPr lang="tr-TR" sz="1000" dirty="0" err="1" smtClean="0">
                <a:latin typeface="Comic Sans MS" pitchFamily="66" charset="0"/>
              </a:rPr>
              <a:t>Mekteb</a:t>
            </a:r>
            <a:r>
              <a:rPr lang="tr-TR" sz="1000" dirty="0" smtClean="0">
                <a:latin typeface="Comic Sans MS" pitchFamily="66" charset="0"/>
              </a:rPr>
              <a:t>-i Mülkiye’de (bugün Ankara Üniversitesi’ne bağlı Siyasal Bilgiler Fakültesi) fizik ve kimya dersleri verdi (1889-1900). Bu arada Rasathane-i Amire müdürlüğünde ve II. Meşrutiyetin ilanından (1908) sonra Maarif Nezareti Meclis-i Maarif üyeliğinde bulundu. 1910’da </a:t>
            </a:r>
            <a:r>
              <a:rPr lang="tr-TR" sz="1000" dirty="0" err="1" smtClean="0">
                <a:latin typeface="Comic Sans MS" pitchFamily="66" charset="0"/>
              </a:rPr>
              <a:t>Mekteb</a:t>
            </a:r>
            <a:r>
              <a:rPr lang="tr-TR" sz="1000" dirty="0" smtClean="0">
                <a:latin typeface="Comic Sans MS" pitchFamily="66" charset="0"/>
              </a:rPr>
              <a:t>-i Sultani (bugün Galatasaray Lisesi) müdürlüğüne atandı. 1912’de Maarif Nezareti müsteşarı, 1913’te </a:t>
            </a:r>
            <a:r>
              <a:rPr lang="tr-TR" sz="1000" dirty="0" err="1" smtClean="0">
                <a:latin typeface="Comic Sans MS" pitchFamily="66" charset="0"/>
              </a:rPr>
              <a:t>Darülfünün</a:t>
            </a:r>
            <a:r>
              <a:rPr lang="tr-TR" sz="1000" dirty="0" smtClean="0">
                <a:latin typeface="Comic Sans MS" pitchFamily="66" charset="0"/>
              </a:rPr>
              <a:t>-ı Osmani (bugün İstanbul Üniversitesi) rektörü oldu. 1917’de rektörlükten ayrıldıysa da üniversitedeki görevini Fen Şubesi (Fakültesi) Müderrisi (Profesör) olarak sürdürdü. Ömrünün sonuna doğru aklî dengesini kaybetti ve tedavi altındayken 1921 yılında Şişli’deki Fransız Hastanesi’nde öldü. Fatih Camiinin bahçesine gömüldü. </a:t>
            </a:r>
          </a:p>
          <a:p>
            <a:r>
              <a:rPr lang="tr-TR" sz="1000" dirty="0" smtClean="0">
                <a:latin typeface="Comic Sans MS" pitchFamily="66" charset="0"/>
              </a:rPr>
              <a:t>3 kez evlenmiş olan Salih Zeki, bu evliliklerden birini Halide Edip’le (Adıvar) yapmış, ölümünden kısa bir süre önce ayrılmıştı.  </a:t>
            </a:r>
          </a:p>
          <a:p>
            <a:r>
              <a:rPr lang="tr-TR" sz="1000" dirty="0" smtClean="0">
                <a:latin typeface="Comic Sans MS" pitchFamily="66" charset="0"/>
              </a:rPr>
              <a:t>Salih Zeki, önde gelen son dönem Osmanlı matematik bilginlerindendi. İkdam, </a:t>
            </a:r>
            <a:r>
              <a:rPr lang="tr-TR" sz="1000" dirty="0" err="1" smtClean="0">
                <a:latin typeface="Comic Sans MS" pitchFamily="66" charset="0"/>
              </a:rPr>
              <a:t>Darüşşafaka</a:t>
            </a:r>
            <a:r>
              <a:rPr lang="tr-TR" sz="1000" dirty="0" smtClean="0">
                <a:latin typeface="Comic Sans MS" pitchFamily="66" charset="0"/>
              </a:rPr>
              <a:t> ve İktisadiyat gazeteleri ile Darülfünun dergisine sayısız katkıda bulundu. Dönemin ünlü bilginleriyle matematik ve fen bilimleri konusunda yazılı tartışmalara girdi ve bu konularda bir kısmı ders kitabı olmak üzere çok sayıda yapıt verdi. </a:t>
            </a:r>
          </a:p>
          <a:p>
            <a:r>
              <a:rPr lang="tr-TR" sz="1000" dirty="0" smtClean="0">
                <a:latin typeface="Comic Sans MS" pitchFamily="66" charset="0"/>
              </a:rPr>
              <a:t>Yapıtları: Hendese (Geometri) [lise ders kitabı]; Hikmet-i </a:t>
            </a:r>
            <a:r>
              <a:rPr lang="tr-TR" sz="1000" dirty="0" err="1" smtClean="0">
                <a:latin typeface="Comic Sans MS" pitchFamily="66" charset="0"/>
              </a:rPr>
              <a:t>Tabiiye</a:t>
            </a:r>
            <a:r>
              <a:rPr lang="tr-TR" sz="1000" dirty="0" smtClean="0">
                <a:latin typeface="Comic Sans MS" pitchFamily="66" charset="0"/>
              </a:rPr>
              <a:t> (Fizik) [lise ders kitabı]; </a:t>
            </a:r>
            <a:r>
              <a:rPr lang="tr-TR" sz="1000" dirty="0" err="1" smtClean="0">
                <a:latin typeface="Comic Sans MS" pitchFamily="66" charset="0"/>
              </a:rPr>
              <a:t>Mebhas</a:t>
            </a:r>
            <a:r>
              <a:rPr lang="tr-TR" sz="1000" dirty="0" smtClean="0">
                <a:latin typeface="Comic Sans MS" pitchFamily="66" charset="0"/>
              </a:rPr>
              <a:t>-ı </a:t>
            </a:r>
            <a:r>
              <a:rPr lang="tr-TR" sz="1000" dirty="0" err="1" smtClean="0">
                <a:latin typeface="Comic Sans MS" pitchFamily="66" charset="0"/>
              </a:rPr>
              <a:t>Savt</a:t>
            </a:r>
            <a:r>
              <a:rPr lang="tr-TR" sz="1000" dirty="0" smtClean="0">
                <a:latin typeface="Comic Sans MS" pitchFamily="66" charset="0"/>
              </a:rPr>
              <a:t> (Fonetik); </a:t>
            </a:r>
            <a:r>
              <a:rPr lang="tr-TR" sz="1000" dirty="0" err="1" smtClean="0">
                <a:latin typeface="Comic Sans MS" pitchFamily="66" charset="0"/>
              </a:rPr>
              <a:t>Mebhas</a:t>
            </a:r>
            <a:r>
              <a:rPr lang="tr-TR" sz="1000" dirty="0" smtClean="0">
                <a:latin typeface="Comic Sans MS" pitchFamily="66" charset="0"/>
              </a:rPr>
              <a:t>-ı Elektrik-i </a:t>
            </a:r>
            <a:r>
              <a:rPr lang="tr-TR" sz="1000" dirty="0" err="1" smtClean="0">
                <a:latin typeface="Comic Sans MS" pitchFamily="66" charset="0"/>
              </a:rPr>
              <a:t>Miknatisi</a:t>
            </a:r>
            <a:r>
              <a:rPr lang="tr-TR" sz="1000" dirty="0" smtClean="0">
                <a:latin typeface="Comic Sans MS" pitchFamily="66" charset="0"/>
              </a:rPr>
              <a:t> ((Elektro </a:t>
            </a:r>
            <a:r>
              <a:rPr lang="tr-TR" sz="1000" dirty="0" err="1" smtClean="0">
                <a:latin typeface="Comic Sans MS" pitchFamily="66" charset="0"/>
              </a:rPr>
              <a:t>Magnetizma</a:t>
            </a:r>
            <a:r>
              <a:rPr lang="tr-TR" sz="1000" dirty="0" smtClean="0">
                <a:latin typeface="Comic Sans MS" pitchFamily="66" charset="0"/>
              </a:rPr>
              <a:t>); </a:t>
            </a:r>
            <a:r>
              <a:rPr lang="tr-TR" sz="1000" dirty="0" err="1" smtClean="0">
                <a:latin typeface="Comic Sans MS" pitchFamily="66" charset="0"/>
              </a:rPr>
              <a:t>Mebhas</a:t>
            </a:r>
            <a:r>
              <a:rPr lang="tr-TR" sz="1000" dirty="0" smtClean="0">
                <a:latin typeface="Comic Sans MS" pitchFamily="66" charset="0"/>
              </a:rPr>
              <a:t>-ı Hararet-i Harekiye (Termodinamik); </a:t>
            </a:r>
            <a:r>
              <a:rPr lang="tr-TR" sz="1000" dirty="0" err="1" smtClean="0">
                <a:latin typeface="Comic Sans MS" pitchFamily="66" charset="0"/>
              </a:rPr>
              <a:t>Mebhas</a:t>
            </a:r>
            <a:r>
              <a:rPr lang="tr-TR" sz="1000" dirty="0" smtClean="0">
                <a:latin typeface="Comic Sans MS" pitchFamily="66" charset="0"/>
              </a:rPr>
              <a:t>-ı Cazibeyi Umumiye (Genel Çekim); </a:t>
            </a:r>
            <a:r>
              <a:rPr lang="tr-TR" sz="1000" dirty="0" err="1" smtClean="0">
                <a:latin typeface="Comic Sans MS" pitchFamily="66" charset="0"/>
              </a:rPr>
              <a:t>Mebhas</a:t>
            </a:r>
            <a:r>
              <a:rPr lang="tr-TR" sz="1000" dirty="0" smtClean="0">
                <a:latin typeface="Comic Sans MS" pitchFamily="66" charset="0"/>
              </a:rPr>
              <a:t>-ı </a:t>
            </a:r>
            <a:r>
              <a:rPr lang="tr-TR" sz="1000" dirty="0" err="1" smtClean="0">
                <a:latin typeface="Comic Sans MS" pitchFamily="66" charset="0"/>
              </a:rPr>
              <a:t>Elektrikiyet</a:t>
            </a:r>
            <a:r>
              <a:rPr lang="tr-TR" sz="1000" dirty="0" smtClean="0">
                <a:latin typeface="Comic Sans MS" pitchFamily="66" charset="0"/>
              </a:rPr>
              <a:t> ve </a:t>
            </a:r>
            <a:r>
              <a:rPr lang="tr-TR" sz="1000" dirty="0" err="1" smtClean="0">
                <a:latin typeface="Comic Sans MS" pitchFamily="66" charset="0"/>
              </a:rPr>
              <a:t>Şariyet</a:t>
            </a:r>
            <a:r>
              <a:rPr lang="tr-TR" sz="1000" dirty="0" smtClean="0">
                <a:latin typeface="Comic Sans MS" pitchFamily="66" charset="0"/>
              </a:rPr>
              <a:t> (Elektrik ve Kılcallık); </a:t>
            </a:r>
            <a:r>
              <a:rPr lang="tr-TR" sz="1000" dirty="0" err="1" smtClean="0">
                <a:latin typeface="Comic Sans MS" pitchFamily="66" charset="0"/>
              </a:rPr>
              <a:t>Hesab</a:t>
            </a:r>
            <a:r>
              <a:rPr lang="tr-TR" sz="1000" dirty="0" smtClean="0">
                <a:latin typeface="Comic Sans MS" pitchFamily="66" charset="0"/>
              </a:rPr>
              <a:t>-ı İhtimali (İhtimaller Hesabı); </a:t>
            </a:r>
            <a:r>
              <a:rPr lang="tr-TR" sz="1000" dirty="0" err="1" smtClean="0">
                <a:latin typeface="Comic Sans MS" pitchFamily="66" charset="0"/>
              </a:rPr>
              <a:t>Mebhas</a:t>
            </a:r>
            <a:r>
              <a:rPr lang="tr-TR" sz="1000" dirty="0" smtClean="0">
                <a:latin typeface="Comic Sans MS" pitchFamily="66" charset="0"/>
              </a:rPr>
              <a:t>-ı Hareket-i </a:t>
            </a:r>
            <a:r>
              <a:rPr lang="tr-TR" sz="1000" dirty="0" err="1" smtClean="0">
                <a:latin typeface="Comic Sans MS" pitchFamily="66" charset="0"/>
              </a:rPr>
              <a:t>Seyalat</a:t>
            </a:r>
            <a:r>
              <a:rPr lang="tr-TR" sz="1000" dirty="0" smtClean="0">
                <a:latin typeface="Comic Sans MS" pitchFamily="66" charset="0"/>
              </a:rPr>
              <a:t> (Akışkanların Hareketi); Hendese-i Tahliliye (Analitik Geometri); </a:t>
            </a:r>
            <a:r>
              <a:rPr lang="tr-TR" sz="1000" dirty="0" err="1" smtClean="0">
                <a:latin typeface="Comic Sans MS" pitchFamily="66" charset="0"/>
              </a:rPr>
              <a:t>Mebhas</a:t>
            </a:r>
            <a:r>
              <a:rPr lang="tr-TR" sz="1000" dirty="0" smtClean="0">
                <a:latin typeface="Comic Sans MS" pitchFamily="66" charset="0"/>
              </a:rPr>
              <a:t>-ı Nazariye-i </a:t>
            </a:r>
            <a:r>
              <a:rPr lang="tr-TR" sz="1000" dirty="0" err="1" smtClean="0">
                <a:latin typeface="Comic Sans MS" pitchFamily="66" charset="0"/>
              </a:rPr>
              <a:t>Temevvücat</a:t>
            </a:r>
            <a:r>
              <a:rPr lang="tr-TR" sz="1000" dirty="0" smtClean="0">
                <a:latin typeface="Comic Sans MS" pitchFamily="66" charset="0"/>
              </a:rPr>
              <a:t> (Dalga Teorisi); Heyet-i Riyaziye (Matematik Astronomi); Kamus-u Riyaziyat (Matematik Ansiklopedisi); Asar-ı Bakiye (Ölmez Eserler). Son iki yapıtın tamamı, ayrıca </a:t>
            </a:r>
            <a:r>
              <a:rPr lang="tr-TR" sz="1000" dirty="0" err="1" smtClean="0">
                <a:latin typeface="Comic Sans MS" pitchFamily="66" charset="0"/>
              </a:rPr>
              <a:t>Henri</a:t>
            </a:r>
            <a:r>
              <a:rPr lang="tr-TR" sz="1000" dirty="0" smtClean="0">
                <a:latin typeface="Comic Sans MS" pitchFamily="66" charset="0"/>
              </a:rPr>
              <a:t> </a:t>
            </a:r>
            <a:r>
              <a:rPr lang="tr-TR" sz="1000" dirty="0" err="1" smtClean="0">
                <a:latin typeface="Comic Sans MS" pitchFamily="66" charset="0"/>
              </a:rPr>
              <a:t>Poincare’den</a:t>
            </a:r>
            <a:r>
              <a:rPr lang="tr-TR" sz="1000" dirty="0" smtClean="0">
                <a:latin typeface="Comic Sans MS" pitchFamily="66" charset="0"/>
              </a:rPr>
              <a:t> çevirdiği dört kitap basılmamıştır</a:t>
            </a:r>
            <a:r>
              <a:rPr lang="tr-TR" sz="1200" dirty="0" smtClean="0">
                <a:latin typeface="Comic Sans MS" pitchFamily="66" charset="0"/>
              </a:rPr>
              <a:t>. </a:t>
            </a:r>
            <a:endParaRPr lang="tr-TR" sz="1200" dirty="0">
              <a:latin typeface="Comic Sans MS" pitchFamily="66" charset="0"/>
            </a:endParaRPr>
          </a:p>
        </p:txBody>
      </p:sp>
      <p:sp>
        <p:nvSpPr>
          <p:cNvPr id="4" name="Dikdörtgen 3"/>
          <p:cNvSpPr/>
          <p:nvPr/>
        </p:nvSpPr>
        <p:spPr>
          <a:xfrm>
            <a:off x="1826799" y="692696"/>
            <a:ext cx="5490414" cy="923330"/>
          </a:xfrm>
          <a:prstGeom prst="rect">
            <a:avLst/>
          </a:prstGeom>
          <a:noFill/>
        </p:spPr>
        <p:txBody>
          <a:bodyPr wrap="none" lIns="91440" tIns="45720" rIns="91440" bIns="45720">
            <a:spAutoFit/>
          </a:bodyPr>
          <a:lstStyle/>
          <a:p>
            <a:pPr algn="ctr"/>
            <a:r>
              <a:rPr lang="tr-TR"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SALİH ZEKİ BEY</a:t>
            </a:r>
            <a:endParaRPr lang="tr-TR"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4 Altbilgi Yer Tutucusu"/>
          <p:cNvSpPr>
            <a:spLocks noGrp="1"/>
          </p:cNvSpPr>
          <p:nvPr>
            <p:ph type="ftr" sz="quarter" idx="11"/>
          </p:nvPr>
        </p:nvSpPr>
        <p:spPr/>
        <p:txBody>
          <a:bodyPr/>
          <a:lstStyle/>
          <a:p>
            <a:r>
              <a:rPr lang="tr-TR" dirty="0" err="1" smtClean="0"/>
              <a:t>Copyright</a:t>
            </a:r>
            <a:r>
              <a:rPr lang="tr-TR" dirty="0" smtClean="0"/>
              <a:t> </a:t>
            </a:r>
            <a:r>
              <a:rPr lang="tr-TR" dirty="0" err="1" smtClean="0"/>
              <a:t>By</a:t>
            </a:r>
            <a:r>
              <a:rPr lang="tr-TR" dirty="0" smtClean="0"/>
              <a:t> </a:t>
            </a:r>
            <a:r>
              <a:rPr lang="az-Cyrl-AZ" dirty="0" smtClean="0"/>
              <a:t>нѕ</a:t>
            </a:r>
            <a:r>
              <a:rPr lang="el-GR" dirty="0" smtClean="0"/>
              <a:t>η </a:t>
            </a:r>
            <a:r>
              <a:rPr lang="az-Cyrl-AZ" dirty="0" smtClean="0"/>
              <a:t>уℓм2</a:t>
            </a:r>
            <a:endParaRPr lang="tr-TR" dirty="0"/>
          </a:p>
        </p:txBody>
      </p:sp>
      <p:pic>
        <p:nvPicPr>
          <p:cNvPr id="6" name="5 Resim" descr="ss.bmp"/>
          <p:cNvPicPr>
            <a:picLocks noChangeAspect="1"/>
          </p:cNvPicPr>
          <p:nvPr/>
        </p:nvPicPr>
        <p:blipFill>
          <a:blip r:embed="rId3" cstate="print"/>
          <a:stretch>
            <a:fillRect/>
          </a:stretch>
        </p:blipFill>
        <p:spPr>
          <a:xfrm>
            <a:off x="5724128" y="4991100"/>
            <a:ext cx="2241798" cy="186690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xmlns="" val="235738971"/>
      </p:ext>
    </p:extLst>
  </p:cSld>
  <p:clrMapOvr>
    <a:masterClrMapping/>
  </p:clrMapOvr>
  <p:transition spd="slow">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043608" y="1674512"/>
            <a:ext cx="6777317" cy="3508977"/>
          </a:xfrm>
        </p:spPr>
        <p:txBody>
          <a:bodyPr/>
          <a:lstStyle/>
          <a:p>
            <a:pPr marL="68580" indent="0" algn="ctr">
              <a:buNone/>
            </a:pPr>
            <a:endParaRPr lang="tr-TR" dirty="0"/>
          </a:p>
          <a:p>
            <a:pPr algn="ctr"/>
            <a:r>
              <a:rPr lang="tr-TR" dirty="0" smtClean="0"/>
              <a:t>http://www.</a:t>
            </a:r>
            <a:r>
              <a:rPr lang="tr-TR" dirty="0" err="1" smtClean="0"/>
              <a:t>bilkent</a:t>
            </a:r>
            <a:r>
              <a:rPr lang="tr-TR" dirty="0" smtClean="0"/>
              <a:t>.edu.tr</a:t>
            </a:r>
          </a:p>
          <a:p>
            <a:pPr algn="ctr"/>
            <a:r>
              <a:rPr lang="tr-TR" dirty="0" smtClean="0">
                <a:hlinkClick r:id="rId3"/>
              </a:rPr>
              <a:t>http://forum-</a:t>
            </a:r>
            <a:r>
              <a:rPr lang="tr-TR" dirty="0" err="1" smtClean="0">
                <a:hlinkClick r:id="rId3"/>
              </a:rPr>
              <a:t>mathproject</a:t>
            </a:r>
            <a:r>
              <a:rPr lang="tr-TR" dirty="0" smtClean="0">
                <a:hlinkClick r:id="rId3"/>
              </a:rPr>
              <a:t>.99k.org/</a:t>
            </a:r>
            <a:endParaRPr lang="tr-TR" dirty="0" smtClean="0"/>
          </a:p>
        </p:txBody>
      </p:sp>
      <p:sp>
        <p:nvSpPr>
          <p:cNvPr id="4" name="3 Altbilgi Yer Tutucusu"/>
          <p:cNvSpPr>
            <a:spLocks noGrp="1"/>
          </p:cNvSpPr>
          <p:nvPr>
            <p:ph type="ftr" sz="quarter" idx="11"/>
          </p:nvPr>
        </p:nvSpPr>
        <p:spPr/>
        <p:txBody>
          <a:bodyPr/>
          <a:lstStyle/>
          <a:p>
            <a:r>
              <a:rPr lang="tr-TR" smtClean="0"/>
              <a:t>Copyright By </a:t>
            </a:r>
            <a:r>
              <a:rPr lang="az-Cyrl-AZ" smtClean="0"/>
              <a:t>нѕ</a:t>
            </a:r>
            <a:r>
              <a:rPr lang="el-GR" smtClean="0"/>
              <a:t>η </a:t>
            </a:r>
            <a:r>
              <a:rPr lang="az-Cyrl-AZ" smtClean="0"/>
              <a:t>уℓм2</a:t>
            </a:r>
            <a:endParaRPr lang="tr-TR"/>
          </a:p>
        </p:txBody>
      </p:sp>
    </p:spTree>
    <p:extLst>
      <p:ext uri="{BB962C8B-B14F-4D97-AF65-F5344CB8AC3E}">
        <p14:creationId xmlns:p14="http://schemas.microsoft.com/office/powerpoint/2010/main" xmlns="" val="895398406"/>
      </p:ext>
    </p:extLst>
  </p:cSld>
  <p:clrMapOvr>
    <a:masterClrMapping/>
  </p:clrMapOvr>
  <p:transition>
    <p:wheel spokes="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kış">
  <a:themeElements>
    <a:clrScheme name="Akış">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kış">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kış">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117</TotalTime>
  <Words>494</Words>
  <Application>Microsoft Office PowerPoint</Application>
  <PresentationFormat>Ekran Gösterisi (4:3)</PresentationFormat>
  <Paragraphs>48</Paragraphs>
  <Slides>9</Slides>
  <Notes>9</Notes>
  <HiddenSlides>0</HiddenSlides>
  <MMClips>0</MMClips>
  <ScaleCrop>false</ScaleCrop>
  <HeadingPairs>
    <vt:vector size="4" baseType="variant">
      <vt:variant>
        <vt:lpstr>Tema</vt:lpstr>
      </vt:variant>
      <vt:variant>
        <vt:i4>1</vt:i4>
      </vt:variant>
      <vt:variant>
        <vt:lpstr>Slayt Başlıkları</vt:lpstr>
      </vt:variant>
      <vt:variant>
        <vt:i4>9</vt:i4>
      </vt:variant>
    </vt:vector>
  </HeadingPairs>
  <TitlesOfParts>
    <vt:vector size="10" baseType="lpstr">
      <vt:lpstr>Akış</vt:lpstr>
      <vt:lpstr>Slayt 1</vt:lpstr>
      <vt:lpstr>İçindekiler</vt:lpstr>
      <vt:lpstr>Slayt 3</vt:lpstr>
      <vt:lpstr>Slayt 4</vt:lpstr>
      <vt:lpstr>Slayt 5</vt:lpstr>
      <vt:lpstr>Slayt 6</vt:lpstr>
      <vt:lpstr>Slayt 7</vt:lpstr>
      <vt:lpstr>Slayt 8</vt:lpstr>
      <vt:lpstr>Slayt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subject>Cebir Alanında Çalışma Yapan Matematikçiler</dc:subject>
  <dc:creator>нѕη уℓм2</dc:creator>
  <cp:keywords>cebir</cp:keywords>
  <dc:description>…</dc:description>
  <cp:lastModifiedBy>1-g</cp:lastModifiedBy>
  <cp:revision>9</cp:revision>
  <dcterms:created xsi:type="dcterms:W3CDTF">2011-05-01T17:39:03Z</dcterms:created>
  <dcterms:modified xsi:type="dcterms:W3CDTF">2011-05-04T13:13:44Z</dcterms:modified>
  <cp:category>matematik</cp:category>
  <cp:contentStatus>bitti</cp:contentStatus>
</cp:coreProperties>
</file>